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0" y="33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48916" y="168909"/>
            <a:ext cx="7692390" cy="1062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1988799" cy="32003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255770" y="-78536"/>
            <a:ext cx="4267834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27531" y="2499486"/>
            <a:ext cx="10768965" cy="426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41011" y="6465572"/>
            <a:ext cx="7499350" cy="361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1539" y="6465650"/>
            <a:ext cx="22542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orbel"/>
                <a:cs typeface="Corbel"/>
              </a:defRPr>
            </a:lvl1pPr>
          </a:lstStyle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7" Type="http://schemas.openxmlformats.org/officeDocument/2006/relationships/image" Target="../media/image48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2.jpg"/><Relationship Id="rId7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79802" y="1839214"/>
            <a:ext cx="9524365" cy="4103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059180" algn="ctr">
              <a:lnSpc>
                <a:spcPts val="4105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Интерактивная</a:t>
            </a:r>
            <a:r>
              <a:rPr sz="36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медиаплощадка</a:t>
            </a:r>
            <a:endParaRPr sz="3600" dirty="0">
              <a:latin typeface="Times New Roman"/>
              <a:cs typeface="Times New Roman"/>
            </a:endParaRPr>
          </a:p>
          <a:p>
            <a:pPr marR="948690" algn="ctr">
              <a:lnSpc>
                <a:spcPts val="3890"/>
              </a:lnSpc>
            </a:pPr>
            <a:r>
              <a:rPr sz="3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«Хроника</a:t>
            </a:r>
            <a:r>
              <a:rPr sz="36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войны»</a:t>
            </a:r>
            <a:endParaRPr sz="3600" dirty="0">
              <a:latin typeface="Times New Roman"/>
              <a:cs typeface="Times New Roman"/>
            </a:endParaRPr>
          </a:p>
          <a:p>
            <a:pPr marL="12700" marR="1075055" algn="ctr">
              <a:lnSpc>
                <a:spcPts val="3810"/>
              </a:lnSpc>
              <a:spcBef>
                <a:spcPts val="335"/>
              </a:spcBef>
            </a:pP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рамках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патриотического</a:t>
            </a:r>
            <a:r>
              <a:rPr sz="3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воспитания и </a:t>
            </a:r>
            <a:r>
              <a:rPr sz="3600" b="1" spc="-8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36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профориентации</a:t>
            </a:r>
            <a:endParaRPr sz="3600" dirty="0">
              <a:latin typeface="Times New Roman"/>
              <a:cs typeface="Times New Roman"/>
            </a:endParaRPr>
          </a:p>
          <a:p>
            <a:pPr marL="3678554">
              <a:lnSpc>
                <a:spcPct val="100000"/>
              </a:lnSpc>
              <a:spcBef>
                <a:spcPts val="1560"/>
              </a:spcBef>
            </a:pP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Авторы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проекта:</a:t>
            </a:r>
            <a:endParaRPr sz="2000" dirty="0">
              <a:latin typeface="Times New Roman"/>
              <a:cs typeface="Times New Roman"/>
            </a:endParaRPr>
          </a:p>
          <a:p>
            <a:pPr marL="3678554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Шалимов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Анатолий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Николаевич,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директор</a:t>
            </a:r>
            <a:endParaRPr sz="2000" dirty="0">
              <a:latin typeface="Times New Roman"/>
              <a:cs typeface="Times New Roman"/>
            </a:endParaRPr>
          </a:p>
          <a:p>
            <a:pPr marL="3678554" marR="5080">
              <a:lnSpc>
                <a:spcPct val="100000"/>
              </a:lnSpc>
            </a:pP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Тюрина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Светлана</a:t>
            </a:r>
            <a:r>
              <a:rPr sz="20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Алексеевна,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заместитель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директора </a:t>
            </a:r>
            <a:r>
              <a:rPr sz="2000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Кошелева Татьяна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Владимировна, </a:t>
            </a:r>
            <a:r>
              <a:rPr sz="2000" spc="-10" dirty="0" err="1">
                <a:solidFill>
                  <a:srgbClr val="FFFFFF"/>
                </a:solidFill>
                <a:latin typeface="Times New Roman"/>
                <a:cs typeface="Times New Roman"/>
              </a:rPr>
              <a:t>методист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Чернякова</a:t>
            </a:r>
            <a:r>
              <a:rPr lang="ru-RU"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Софья Сергеевна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20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педагог</a:t>
            </a:r>
            <a:r>
              <a:rPr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ru-RU"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–организатор</a:t>
            </a:r>
          </a:p>
          <a:p>
            <a:pPr marL="3678554" marR="1678305">
              <a:lnSpc>
                <a:spcPct val="100000"/>
              </a:lnSpc>
            </a:pPr>
            <a:r>
              <a:rPr sz="2000" spc="-2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Научный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5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руководитель</a:t>
            </a:r>
            <a:r>
              <a:rPr sz="2000" spc="-15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7043" y="5899652"/>
            <a:ext cx="6207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Симонян</a:t>
            </a:r>
            <a:r>
              <a:rPr sz="2000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Мгер</a:t>
            </a:r>
            <a:r>
              <a:rPr sz="2000" spc="-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Славикович</a:t>
            </a:r>
            <a:r>
              <a:rPr sz="2000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кандидат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исторических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наук</a:t>
            </a:r>
            <a:endParaRPr sz="20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8317352" cy="6857998"/>
            <a:chOff x="0" y="0"/>
            <a:chExt cx="8317352" cy="6857998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34211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668" y="4963666"/>
              <a:ext cx="542544" cy="189433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3073908"/>
              <a:ext cx="1709166" cy="205092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50908" y="320091"/>
              <a:ext cx="1266444" cy="119481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77968" y="440741"/>
            <a:ext cx="4549140" cy="2474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142240">
              <a:lnSpc>
                <a:spcPts val="1880"/>
              </a:lnSpc>
              <a:spcBef>
                <a:spcPts val="235"/>
              </a:spcBef>
            </a:pPr>
            <a:endParaRPr sz="115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84933" y="6187236"/>
            <a:ext cx="16535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rbel"/>
                <a:cs typeface="Corbel"/>
              </a:rPr>
              <a:t>Краснодар,</a:t>
            </a:r>
            <a:r>
              <a:rPr sz="1800" spc="-60" dirty="0">
                <a:latin typeface="Corbel"/>
                <a:cs typeface="Corbel"/>
              </a:rPr>
              <a:t> </a:t>
            </a:r>
            <a:r>
              <a:rPr sz="1800" spc="-40" dirty="0" smtClean="0">
                <a:latin typeface="Corbel"/>
                <a:cs typeface="Corbel"/>
              </a:rPr>
              <a:t>202</a:t>
            </a:r>
            <a:r>
              <a:rPr lang="ru-RU" sz="1800" spc="-40" dirty="0" smtClean="0">
                <a:latin typeface="Corbel"/>
                <a:cs typeface="Corbel"/>
              </a:rPr>
              <a:t>3</a:t>
            </a:r>
            <a:endParaRPr sz="1800" dirty="0">
              <a:latin typeface="Corbel"/>
              <a:cs typeface="Corbel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C30430D-6C85-4792-86DE-388970645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306406"/>
            <a:ext cx="7173021" cy="13606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718942" y="70866"/>
            <a:ext cx="678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imes New Roman"/>
                <a:cs typeface="Times New Roman"/>
              </a:rPr>
              <a:t>Интерактивная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медиаплощадка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«Хроника</a:t>
            </a:r>
            <a:r>
              <a:rPr sz="1800" b="1" spc="-5" dirty="0">
                <a:latin typeface="Times New Roman"/>
                <a:cs typeface="Times New Roman"/>
              </a:rPr>
              <a:t> войны»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на </a:t>
            </a:r>
            <a:r>
              <a:rPr sz="1800" b="1" spc="-15" dirty="0">
                <a:latin typeface="Times New Roman"/>
                <a:cs typeface="Times New Roman"/>
              </a:rPr>
              <a:t>платформе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официального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сайта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МБОУ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ДО </a:t>
            </a:r>
            <a:r>
              <a:rPr sz="1800" b="1" spc="-5" dirty="0">
                <a:latin typeface="Times New Roman"/>
                <a:cs typeface="Times New Roman"/>
              </a:rPr>
              <a:t>ДЦ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«Автогородок»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635508"/>
            <a:ext cx="11153140" cy="5791200"/>
            <a:chOff x="838200" y="635508"/>
            <a:chExt cx="11153140" cy="57912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4516" y="635508"/>
              <a:ext cx="7048500" cy="57912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887" y="4480560"/>
              <a:ext cx="3360420" cy="17129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2319528"/>
              <a:ext cx="4735068" cy="19933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83295" y="2316480"/>
              <a:ext cx="3907536" cy="199644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970264" y="4623816"/>
              <a:ext cx="3020568" cy="1556003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5390" y="279857"/>
            <a:ext cx="22612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15" dirty="0"/>
              <a:t>Основной</a:t>
            </a:r>
            <a:r>
              <a:rPr sz="2500" spc="-45" dirty="0"/>
              <a:t> </a:t>
            </a:r>
            <a:r>
              <a:rPr sz="2500" spc="-10" dirty="0"/>
              <a:t>этап:</a:t>
            </a:r>
            <a:endParaRPr sz="2500"/>
          </a:p>
        </p:txBody>
      </p:sp>
      <p:sp>
        <p:nvSpPr>
          <p:cNvPr id="4" name="object 4"/>
          <p:cNvSpPr txBox="1"/>
          <p:nvPr/>
        </p:nvSpPr>
        <p:spPr>
          <a:xfrm>
            <a:off x="1015390" y="734694"/>
            <a:ext cx="6114415" cy="5527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4629" indent="-202565">
              <a:lnSpc>
                <a:spcPts val="1795"/>
              </a:lnSpc>
              <a:spcBef>
                <a:spcPts val="95"/>
              </a:spcBef>
              <a:buAutoNum type="arabicPeriod"/>
              <a:tabLst>
                <a:tab pos="21526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Проведение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экскурсий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ознакомление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обучающихся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12700" marR="7620">
              <a:lnSpc>
                <a:spcPct val="87200"/>
              </a:lnSpc>
              <a:spcBef>
                <a:spcPts val="120"/>
              </a:spcBef>
            </a:pPr>
            <a:r>
              <a:rPr sz="1600" b="1" spc="-20" dirty="0">
                <a:latin typeface="Times New Roman"/>
                <a:cs typeface="Times New Roman"/>
              </a:rPr>
              <a:t>педагогов</a:t>
            </a:r>
            <a:r>
              <a:rPr sz="1600" b="1" spc="-10" dirty="0">
                <a:latin typeface="Times New Roman"/>
                <a:cs typeface="Times New Roman"/>
              </a:rPr>
              <a:t> образовательных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учреждений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учреждений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культуры </a:t>
            </a:r>
            <a:r>
              <a:rPr sz="1600" b="1" spc="-20" dirty="0">
                <a:latin typeface="Times New Roman"/>
                <a:cs typeface="Times New Roman"/>
              </a:rPr>
              <a:t> города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выставочным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материалом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(подлинные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экземпляры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газет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периода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1941-1945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spc="-45" dirty="0">
                <a:latin typeface="Times New Roman"/>
                <a:cs typeface="Times New Roman"/>
              </a:rPr>
              <a:t>гг.),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информирование</a:t>
            </a:r>
            <a:r>
              <a:rPr sz="1600" b="1" spc="-5" dirty="0">
                <a:latin typeface="Times New Roman"/>
                <a:cs typeface="Times New Roman"/>
              </a:rPr>
              <a:t> о </a:t>
            </a:r>
            <a:r>
              <a:rPr sz="1600" b="1" spc="-10" dirty="0">
                <a:latin typeface="Times New Roman"/>
                <a:cs typeface="Times New Roman"/>
              </a:rPr>
              <a:t>структурных</a:t>
            </a:r>
            <a:endParaRPr sz="1600">
              <a:latin typeface="Times New Roman"/>
              <a:cs typeface="Times New Roman"/>
            </a:endParaRPr>
          </a:p>
          <a:p>
            <a:pPr marL="12700" marR="535305">
              <a:lnSpc>
                <a:spcPts val="1670"/>
              </a:lnSpc>
              <a:spcBef>
                <a:spcPts val="10"/>
              </a:spcBef>
            </a:pPr>
            <a:r>
              <a:rPr sz="1600" b="1" spc="-10" dirty="0">
                <a:latin typeface="Times New Roman"/>
                <a:cs typeface="Times New Roman"/>
              </a:rPr>
              <a:t>изменениях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СМИ </a:t>
            </a:r>
            <a:r>
              <a:rPr sz="1600" b="1" spc="-10" dirty="0">
                <a:latin typeface="Times New Roman"/>
                <a:cs typeface="Times New Roman"/>
              </a:rPr>
              <a:t>периода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Великой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Отечественной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войны,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именно о </a:t>
            </a:r>
            <a:r>
              <a:rPr sz="1600" b="1" spc="-10" dirty="0">
                <a:latin typeface="Times New Roman"/>
                <a:cs typeface="Times New Roman"/>
              </a:rPr>
              <a:t>появлении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мобилизующих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статей,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лозунгов,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14"/>
              </a:lnSpc>
            </a:pPr>
            <a:r>
              <a:rPr sz="1600" b="1" spc="-5" dirty="0">
                <a:latin typeface="Times New Roman"/>
                <a:cs typeface="Times New Roman"/>
              </a:rPr>
              <a:t>информационных</a:t>
            </a:r>
            <a:r>
              <a:rPr sz="1600" b="1" spc="-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сводок.</a:t>
            </a:r>
            <a:endParaRPr sz="1600">
              <a:latin typeface="Times New Roman"/>
              <a:cs typeface="Times New Roman"/>
            </a:endParaRPr>
          </a:p>
          <a:p>
            <a:pPr marL="12700" marR="236220">
              <a:lnSpc>
                <a:spcPts val="1540"/>
              </a:lnSpc>
              <a:spcBef>
                <a:spcPts val="825"/>
              </a:spcBef>
              <a:buAutoNum type="arabicPeriod" startAt="2"/>
              <a:tabLst>
                <a:tab pos="21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Получение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обратной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связи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виде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творческой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интерактивной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беседы,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30" dirty="0">
                <a:latin typeface="Times New Roman"/>
                <a:cs typeface="Times New Roman"/>
              </a:rPr>
              <a:t>ходе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которой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учащиеся </a:t>
            </a:r>
            <a:r>
              <a:rPr sz="1600" b="1" spc="-10" dirty="0">
                <a:latin typeface="Times New Roman"/>
                <a:cs typeface="Times New Roman"/>
              </a:rPr>
              <a:t>погружаются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атмосферу</a:t>
            </a:r>
            <a:endParaRPr sz="160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spcBef>
                <a:spcPts val="10"/>
              </a:spcBef>
            </a:pPr>
            <a:r>
              <a:rPr sz="1600" b="1" spc="-5" dirty="0">
                <a:latin typeface="Times New Roman"/>
                <a:cs typeface="Times New Roman"/>
              </a:rPr>
              <a:t>деятельности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журналистов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военных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лет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10" dirty="0">
                <a:latin typeface="Times New Roman"/>
                <a:cs typeface="Times New Roman"/>
              </a:rPr>
              <a:t>выполняют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творческие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задания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(основанное</a:t>
            </a:r>
            <a:r>
              <a:rPr sz="1600" b="1" spc="-5" dirty="0">
                <a:latin typeface="Times New Roman"/>
                <a:cs typeface="Times New Roman"/>
              </a:rPr>
              <a:t> на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анализе </a:t>
            </a:r>
            <a:r>
              <a:rPr sz="1600" b="1" spc="-10" dirty="0">
                <a:latin typeface="Times New Roman"/>
                <a:cs typeface="Times New Roman"/>
              </a:rPr>
              <a:t>выставочного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материала</a:t>
            </a:r>
            <a:endParaRPr sz="1600">
              <a:latin typeface="Times New Roman"/>
              <a:cs typeface="Times New Roman"/>
            </a:endParaRPr>
          </a:p>
          <a:p>
            <a:pPr marL="12700" marR="55244">
              <a:lnSpc>
                <a:spcPct val="80000"/>
              </a:lnSpc>
            </a:pPr>
            <a:r>
              <a:rPr sz="1600" b="1" spc="-10" dirty="0">
                <a:latin typeface="Times New Roman"/>
                <a:cs typeface="Times New Roman"/>
              </a:rPr>
              <a:t>коллективное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написание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статьи,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очерка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жанре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«событийная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зарисовка»,</a:t>
            </a:r>
            <a:r>
              <a:rPr sz="1600" b="1" spc="-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командное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составление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лозунгов</a:t>
            </a:r>
            <a:r>
              <a:rPr sz="1600" b="1" spc="-5" dirty="0">
                <a:latin typeface="Times New Roman"/>
                <a:cs typeface="Times New Roman"/>
              </a:rPr>
              <a:t> и </a:t>
            </a:r>
            <a:r>
              <a:rPr sz="1600" b="1" spc="-30" dirty="0">
                <a:latin typeface="Times New Roman"/>
                <a:cs typeface="Times New Roman"/>
              </a:rPr>
              <a:t>т.д.).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1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процессе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 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учащихся вырабатываются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первичные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навыки,</a:t>
            </a:r>
            <a:r>
              <a:rPr sz="1600" b="1" spc="-10" dirty="0">
                <a:latin typeface="Times New Roman"/>
                <a:cs typeface="Times New Roman"/>
              </a:rPr>
              <a:t> способствующие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грамотной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10" dirty="0">
                <a:latin typeface="Times New Roman"/>
                <a:cs typeface="Times New Roman"/>
              </a:rPr>
              <a:t>продуктивной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работе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информацией,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отбору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</a:pPr>
            <a:r>
              <a:rPr sz="1600" b="1" spc="-5" dirty="0">
                <a:latin typeface="Times New Roman"/>
                <a:cs typeface="Times New Roman"/>
              </a:rPr>
              <a:t>составлению </a:t>
            </a:r>
            <a:r>
              <a:rPr sz="1600" b="1" spc="-10" dirty="0">
                <a:latin typeface="Times New Roman"/>
                <a:cs typeface="Times New Roman"/>
              </a:rPr>
              <a:t>материала.</a:t>
            </a:r>
            <a:endParaRPr sz="1600">
              <a:latin typeface="Times New Roman"/>
              <a:cs typeface="Times New Roman"/>
            </a:endParaRPr>
          </a:p>
          <a:p>
            <a:pPr marL="12700" marR="2178050">
              <a:lnSpc>
                <a:spcPts val="3000"/>
              </a:lnSpc>
              <a:spcBef>
                <a:spcPts val="80"/>
              </a:spcBef>
            </a:pPr>
            <a:r>
              <a:rPr sz="2500" b="1" spc="-10" dirty="0">
                <a:latin typeface="Times New Roman"/>
                <a:cs typeface="Times New Roman"/>
              </a:rPr>
              <a:t>Заключительный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этап 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(осуществление</a:t>
            </a:r>
            <a:r>
              <a:rPr sz="2500" b="1" spc="2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контроля):</a:t>
            </a:r>
            <a:endParaRPr sz="2500">
              <a:latin typeface="Times New Roman"/>
              <a:cs typeface="Times New Roman"/>
            </a:endParaRPr>
          </a:p>
          <a:p>
            <a:pPr marL="214629" indent="-202565">
              <a:lnSpc>
                <a:spcPts val="1280"/>
              </a:lnSpc>
              <a:buAutoNum type="arabicPeriod"/>
              <a:tabLst>
                <a:tab pos="21526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Создание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портфолио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итогам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проведения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мероприятий: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sz="1600" b="1" spc="-15" dirty="0">
                <a:latin typeface="Times New Roman"/>
                <a:cs typeface="Times New Roman"/>
              </a:rPr>
              <a:t>фотографии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выставок,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выставочные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буклеты,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благодарственные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sz="1600" b="1" spc="-5" dirty="0">
                <a:latin typeface="Times New Roman"/>
                <a:cs typeface="Times New Roman"/>
              </a:rPr>
              <a:t>письма,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книга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отзывов.</a:t>
            </a:r>
            <a:endParaRPr sz="1600">
              <a:latin typeface="Times New Roman"/>
              <a:cs typeface="Times New Roman"/>
            </a:endParaRPr>
          </a:p>
          <a:p>
            <a:pPr marL="12700" marR="899160">
              <a:lnSpc>
                <a:spcPts val="1540"/>
              </a:lnSpc>
              <a:spcBef>
                <a:spcPts val="180"/>
              </a:spcBef>
              <a:buAutoNum type="arabicPeriod" startAt="2"/>
              <a:tabLst>
                <a:tab pos="2152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Анализ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формирование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вывода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результативности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рентабельности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проекта.</a:t>
            </a:r>
            <a:endParaRPr sz="1600">
              <a:latin typeface="Times New Roman"/>
              <a:cs typeface="Times New Roman"/>
            </a:endParaRPr>
          </a:p>
          <a:p>
            <a:pPr marL="12700" marR="6350">
              <a:lnSpc>
                <a:spcPct val="80000"/>
              </a:lnSpc>
              <a:spcBef>
                <a:spcPts val="5"/>
              </a:spcBef>
              <a:buAutoNum type="arabicPeriod" startAt="2"/>
              <a:tabLst>
                <a:tab pos="215265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Составление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отчёта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проделанной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работе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рамках</a:t>
            </a:r>
            <a:r>
              <a:rPr sz="1600" b="1" spc="-5" dirty="0">
                <a:latin typeface="Times New Roman"/>
                <a:cs typeface="Times New Roman"/>
              </a:rPr>
              <a:t> реализации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проекта.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635240" y="701040"/>
            <a:ext cx="3644265" cy="5794375"/>
            <a:chOff x="7635240" y="701040"/>
            <a:chExt cx="3644265" cy="57943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37348" y="701040"/>
              <a:ext cx="3432048" cy="269443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440" y="3429000"/>
              <a:ext cx="3567684" cy="30662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35240" y="2988563"/>
              <a:ext cx="3644265" cy="646430"/>
            </a:xfrm>
            <a:custGeom>
              <a:avLst/>
              <a:gdLst/>
              <a:ahLst/>
              <a:cxnLst/>
              <a:rect l="l" t="t" r="r" b="b"/>
              <a:pathLst>
                <a:path w="3644265" h="646429">
                  <a:moveTo>
                    <a:pt x="3643884" y="0"/>
                  </a:moveTo>
                  <a:lnTo>
                    <a:pt x="0" y="0"/>
                  </a:lnTo>
                  <a:lnTo>
                    <a:pt x="0" y="646176"/>
                  </a:lnTo>
                  <a:lnTo>
                    <a:pt x="3643884" y="646176"/>
                  </a:lnTo>
                  <a:lnTo>
                    <a:pt x="36438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731632" y="3007233"/>
            <a:ext cx="3404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4240" marR="5080" indent="-89217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rbel"/>
                <a:cs typeface="Corbel"/>
              </a:rPr>
              <a:t>Автор</a:t>
            </a:r>
            <a:r>
              <a:rPr sz="1800" spc="-3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проекта</a:t>
            </a:r>
            <a:r>
              <a:rPr sz="1800" spc="-15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«Письма</a:t>
            </a:r>
            <a:r>
              <a:rPr sz="1800" spc="-20" dirty="0">
                <a:latin typeface="Corbel"/>
                <a:cs typeface="Corbel"/>
              </a:rPr>
              <a:t> </a:t>
            </a:r>
            <a:r>
              <a:rPr sz="1800" dirty="0">
                <a:latin typeface="Corbel"/>
                <a:cs typeface="Corbel"/>
              </a:rPr>
              <a:t>с</a:t>
            </a:r>
            <a:r>
              <a:rPr sz="1800" spc="-3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фронта» </a:t>
            </a:r>
            <a:r>
              <a:rPr sz="1800" spc="-345" dirty="0">
                <a:latin typeface="Corbel"/>
                <a:cs typeface="Corbel"/>
              </a:rPr>
              <a:t> </a:t>
            </a:r>
            <a:r>
              <a:rPr sz="1800" spc="-40" dirty="0">
                <a:latin typeface="Corbel"/>
                <a:cs typeface="Corbel"/>
              </a:rPr>
              <a:t>Т.А.</a:t>
            </a:r>
            <a:r>
              <a:rPr sz="1800" spc="-10" dirty="0">
                <a:latin typeface="Corbel"/>
                <a:cs typeface="Corbel"/>
              </a:rPr>
              <a:t> </a:t>
            </a:r>
            <a:r>
              <a:rPr sz="1800" spc="-5" dirty="0">
                <a:latin typeface="Corbel"/>
                <a:cs typeface="Corbel"/>
              </a:rPr>
              <a:t>Василевская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79114" y="99771"/>
            <a:ext cx="45650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100" spc="-15" dirty="0">
                <a:latin typeface="Calibri"/>
                <a:cs typeface="Calibri"/>
              </a:rPr>
              <a:t>Планируемые</a:t>
            </a:r>
            <a:r>
              <a:rPr sz="3100" spc="-40" dirty="0">
                <a:latin typeface="Calibri"/>
                <a:cs typeface="Calibri"/>
              </a:rPr>
              <a:t> </a:t>
            </a:r>
            <a:r>
              <a:rPr sz="3100" spc="-25" dirty="0">
                <a:latin typeface="Calibri"/>
                <a:cs typeface="Calibri"/>
              </a:rPr>
              <a:t>результаты:</a:t>
            </a:r>
            <a:endParaRPr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6636" y="703833"/>
            <a:ext cx="9001760" cy="3553460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5715" algn="just">
              <a:lnSpc>
                <a:spcPct val="80400"/>
              </a:lnSpc>
              <a:spcBef>
                <a:spcPts val="275"/>
              </a:spcBef>
              <a:buSzPct val="117647"/>
              <a:buAutoNum type="arabicPeriod"/>
              <a:tabLst>
                <a:tab pos="33782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Материал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рекомендован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для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использования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целях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патриотического</a:t>
            </a:r>
            <a:r>
              <a:rPr sz="1700" b="1" spc="-5" dirty="0">
                <a:latin typeface="Times New Roman"/>
                <a:cs typeface="Times New Roman"/>
              </a:rPr>
              <a:t> воспитания 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граждан</a:t>
            </a:r>
            <a:r>
              <a:rPr sz="1700" b="1" dirty="0">
                <a:latin typeface="Times New Roman"/>
                <a:cs typeface="Times New Roman"/>
              </a:rPr>
              <a:t> и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сохранения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нашего</a:t>
            </a:r>
            <a:r>
              <a:rPr sz="1700" b="1" spc="-10" dirty="0">
                <a:latin typeface="Times New Roman"/>
                <a:cs typeface="Times New Roman"/>
              </a:rPr>
              <a:t> наследия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дальнейшем.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Также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медиаплощадка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25" dirty="0">
                <a:latin typeface="Times New Roman"/>
                <a:cs typeface="Times New Roman"/>
              </a:rPr>
              <a:t>может 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использоваться</a:t>
            </a:r>
            <a:r>
              <a:rPr sz="1700" b="1" spc="-10" dirty="0">
                <a:latin typeface="Times New Roman"/>
                <a:cs typeface="Times New Roman"/>
              </a:rPr>
              <a:t> как</a:t>
            </a:r>
            <a:r>
              <a:rPr sz="1700" b="1" spc="-5" dirty="0">
                <a:latin typeface="Times New Roman"/>
                <a:cs typeface="Times New Roman"/>
              </a:rPr>
              <a:t> вид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нетрадиционной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формы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проведения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открытых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уроков, </a:t>
            </a:r>
            <a:r>
              <a:rPr sz="1700" b="1" spc="-10" dirty="0">
                <a:latin typeface="Times New Roman"/>
                <a:cs typeface="Times New Roman"/>
              </a:rPr>
              <a:t> направленных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на </a:t>
            </a:r>
            <a:r>
              <a:rPr sz="1700" b="1" spc="-5" dirty="0">
                <a:latin typeface="Times New Roman"/>
                <a:cs typeface="Times New Roman"/>
              </a:rPr>
              <a:t>ознакомление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</a:t>
            </a:r>
            <a:r>
              <a:rPr sz="1700" b="1" spc="-5" dirty="0">
                <a:latin typeface="Times New Roman"/>
                <a:cs typeface="Times New Roman"/>
              </a:rPr>
              <a:t> историей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посредством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газетного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материала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военных</a:t>
            </a:r>
            <a:r>
              <a:rPr sz="1700" b="1" spc="-85" dirty="0">
                <a:latin typeface="Times New Roman"/>
                <a:cs typeface="Times New Roman"/>
              </a:rPr>
              <a:t> </a:t>
            </a:r>
            <a:r>
              <a:rPr sz="1700" b="1" spc="-35" dirty="0">
                <a:latin typeface="Times New Roman"/>
                <a:cs typeface="Times New Roman"/>
              </a:rPr>
              <a:t>лет.</a:t>
            </a: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705"/>
              </a:spcBef>
              <a:buAutoNum type="arabicPeriod"/>
              <a:tabLst>
                <a:tab pos="328295" algn="l"/>
              </a:tabLst>
            </a:pP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35" dirty="0">
                <a:latin typeface="Times New Roman"/>
                <a:cs typeface="Times New Roman"/>
              </a:rPr>
              <a:t>ходе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проведения</a:t>
            </a:r>
            <a:r>
              <a:rPr sz="1700" b="1" spc="-5" dirty="0">
                <a:latin typeface="Times New Roman"/>
                <a:cs typeface="Times New Roman"/>
              </a:rPr>
              <a:t> мероприятий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планируется</a:t>
            </a:r>
            <a:r>
              <a:rPr sz="1700" b="1" spc="-5" dirty="0">
                <a:latin typeface="Times New Roman"/>
                <a:cs typeface="Times New Roman"/>
              </a:rPr>
              <a:t> расширить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кругозор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пользователей 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медиаплощадки/посетителей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выставки,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развить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их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владение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словом.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Познакомить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основами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журналистского</a:t>
            </a:r>
            <a:r>
              <a:rPr sz="1700" b="1" spc="-5" dirty="0">
                <a:latin typeface="Times New Roman"/>
                <a:cs typeface="Times New Roman"/>
              </a:rPr>
              <a:t> мастерства,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создать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условия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интеллектуального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мыслительного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совершенствования.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Повысить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уровень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мотивации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к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самостоятельной 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творческой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работе.</a:t>
            </a:r>
            <a:endParaRPr sz="1700">
              <a:latin typeface="Times New Roman"/>
              <a:cs typeface="Times New Roman"/>
            </a:endParaRPr>
          </a:p>
          <a:p>
            <a:pPr marL="12700" marR="6985" algn="just">
              <a:lnSpc>
                <a:spcPts val="1630"/>
              </a:lnSpc>
              <a:spcBef>
                <a:spcPts val="685"/>
              </a:spcBef>
              <a:buAutoNum type="arabicPeriod"/>
              <a:tabLst>
                <a:tab pos="357505" algn="l"/>
              </a:tabLst>
            </a:pPr>
            <a:r>
              <a:rPr sz="1700" b="1" spc="-20" dirty="0">
                <a:latin typeface="Times New Roman"/>
                <a:cs typeface="Times New Roman"/>
              </a:rPr>
              <a:t>Также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35" dirty="0">
                <a:latin typeface="Times New Roman"/>
                <a:cs typeface="Times New Roman"/>
              </a:rPr>
              <a:t>ходе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интерактивных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бесед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у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учащихся</a:t>
            </a:r>
            <a:r>
              <a:rPr sz="1700" b="1" spc="-5" dirty="0">
                <a:latin typeface="Times New Roman"/>
                <a:cs typeface="Times New Roman"/>
              </a:rPr>
              <a:t> предполагается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сформировать 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коммуникативные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навыки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 </a:t>
            </a:r>
            <a:r>
              <a:rPr sz="1700" b="1" spc="-5" dirty="0">
                <a:latin typeface="Times New Roman"/>
                <a:cs typeface="Times New Roman"/>
              </a:rPr>
              <a:t>уверенность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отстаивании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своей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точки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зрения.</a:t>
            </a:r>
            <a:endParaRPr sz="1700">
              <a:latin typeface="Times New Roman"/>
              <a:cs typeface="Times New Roman"/>
            </a:endParaRPr>
          </a:p>
          <a:p>
            <a:pPr marL="338455" indent="-326390" algn="just">
              <a:lnSpc>
                <a:spcPts val="1835"/>
              </a:lnSpc>
              <a:spcBef>
                <a:spcPts val="305"/>
              </a:spcBef>
              <a:buAutoNum type="arabicPeriod"/>
              <a:tabLst>
                <a:tab pos="339090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Выпуск</a:t>
            </a:r>
            <a:r>
              <a:rPr sz="1700" b="1" spc="86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методической</a:t>
            </a:r>
            <a:r>
              <a:rPr sz="1700" b="1" spc="89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разработки</a:t>
            </a:r>
            <a:r>
              <a:rPr sz="1700" b="1" spc="87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по  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реализации</a:t>
            </a:r>
            <a:r>
              <a:rPr sz="1700" b="1" spc="88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интерактивной</a:t>
            </a:r>
            <a:r>
              <a:rPr sz="1700" b="1" spc="86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медиаплощадки</a:t>
            </a:r>
            <a:endParaRPr sz="1700">
              <a:latin typeface="Times New Roman"/>
              <a:cs typeface="Times New Roman"/>
            </a:endParaRPr>
          </a:p>
          <a:p>
            <a:pPr marL="12700" algn="just">
              <a:lnSpc>
                <a:spcPts val="1835"/>
              </a:lnSpc>
            </a:pPr>
            <a:r>
              <a:rPr sz="1700" b="1" dirty="0">
                <a:latin typeface="Times New Roman"/>
                <a:cs typeface="Times New Roman"/>
              </a:rPr>
              <a:t>«Хроники</a:t>
            </a:r>
            <a:r>
              <a:rPr sz="1700" b="1" spc="-8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войны».</a:t>
            </a: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710"/>
              </a:spcBef>
              <a:buAutoNum type="arabicPeriod" startAt="5"/>
              <a:tabLst>
                <a:tab pos="287020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Проведение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конкурса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лучших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работ</a:t>
            </a:r>
            <a:r>
              <a:rPr sz="1700" b="1" spc="-5" dirty="0">
                <a:latin typeface="Times New Roman"/>
                <a:cs typeface="Times New Roman"/>
              </a:rPr>
              <a:t> по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журналистике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«Я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–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полевой</a:t>
            </a:r>
            <a:r>
              <a:rPr sz="1700" b="1" spc="-10" dirty="0">
                <a:latin typeface="Times New Roman"/>
                <a:cs typeface="Times New Roman"/>
              </a:rPr>
              <a:t> спецкор»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среди 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пользователей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медиаплощадки.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48155" y="976883"/>
            <a:ext cx="10858500" cy="5661660"/>
            <a:chOff x="1248155" y="976883"/>
            <a:chExt cx="10858500" cy="5661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155" y="4306824"/>
              <a:ext cx="1970532" cy="2331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80091" y="4189476"/>
              <a:ext cx="1606296" cy="21945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86327" y="4308348"/>
              <a:ext cx="3358896" cy="21015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7520" y="4323587"/>
              <a:ext cx="2814828" cy="20726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63199" y="976883"/>
              <a:ext cx="1743455" cy="2668524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54092" y="159511"/>
            <a:ext cx="298323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20" dirty="0"/>
              <a:t>Рекомендации: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2101723" y="761492"/>
            <a:ext cx="7736840" cy="25368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38455" marR="320675" indent="307975">
              <a:lnSpc>
                <a:spcPts val="2400"/>
              </a:lnSpc>
              <a:spcBef>
                <a:spcPts val="675"/>
              </a:spcBef>
            </a:pPr>
            <a:r>
              <a:rPr sz="2500" b="1" spc="-20" dirty="0">
                <a:latin typeface="Times New Roman"/>
                <a:cs typeface="Times New Roman"/>
              </a:rPr>
              <a:t>Медиаплощадка</a:t>
            </a:r>
            <a:r>
              <a:rPr sz="2500" b="1" spc="2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«Хроника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войны»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позволит 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педагогам</a:t>
            </a:r>
            <a:r>
              <a:rPr sz="2500" b="1" spc="3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и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учащимся</a:t>
            </a:r>
            <a:r>
              <a:rPr sz="2500" b="1" spc="1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на</a:t>
            </a:r>
            <a:r>
              <a:rPr sz="2500" b="1" dirty="0">
                <a:latin typeface="Times New Roman"/>
                <a:cs typeface="Times New Roman"/>
              </a:rPr>
              <a:t> базе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своих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учреждений</a:t>
            </a:r>
            <a:endParaRPr sz="2500">
              <a:latin typeface="Times New Roman"/>
              <a:cs typeface="Times New Roman"/>
            </a:endParaRPr>
          </a:p>
          <a:p>
            <a:pPr marL="361315" marR="343535" indent="204470">
              <a:lnSpc>
                <a:spcPts val="2400"/>
              </a:lnSpc>
            </a:pPr>
            <a:r>
              <a:rPr sz="2500" b="1" spc="-15" dirty="0">
                <a:latin typeface="Times New Roman"/>
                <a:cs typeface="Times New Roman"/>
              </a:rPr>
              <a:t>организовать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инициативные</a:t>
            </a:r>
            <a:r>
              <a:rPr sz="2500" b="1" spc="-10" dirty="0">
                <a:latin typeface="Times New Roman"/>
                <a:cs typeface="Times New Roman"/>
              </a:rPr>
              <a:t> группы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по</a:t>
            </a:r>
            <a:r>
              <a:rPr sz="2500" b="1" spc="-10" dirty="0">
                <a:latin typeface="Times New Roman"/>
                <a:cs typeface="Times New Roman"/>
              </a:rPr>
              <a:t> сбору 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информации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о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dirty="0">
                <a:latin typeface="Times New Roman"/>
                <a:cs typeface="Times New Roman"/>
              </a:rPr>
              <a:t>журналистах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Кубани</a:t>
            </a:r>
            <a:r>
              <a:rPr sz="2500" b="1" dirty="0">
                <a:latin typeface="Times New Roman"/>
                <a:cs typeface="Times New Roman"/>
              </a:rPr>
              <a:t> (или</a:t>
            </a:r>
            <a:r>
              <a:rPr sz="2500" b="1" spc="-1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любого</a:t>
            </a:r>
            <a:endParaRPr sz="2500">
              <a:latin typeface="Times New Roman"/>
              <a:cs typeface="Times New Roman"/>
            </a:endParaRPr>
          </a:p>
          <a:p>
            <a:pPr marL="12700" marR="5080" indent="635" algn="ctr">
              <a:lnSpc>
                <a:spcPts val="2400"/>
              </a:lnSpc>
            </a:pPr>
            <a:r>
              <a:rPr sz="2500" b="1" spc="-30" dirty="0">
                <a:latin typeface="Times New Roman"/>
                <a:cs typeface="Times New Roman"/>
              </a:rPr>
              <a:t>другого</a:t>
            </a:r>
            <a:r>
              <a:rPr sz="2500" b="1" spc="2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региона),</a:t>
            </a:r>
            <a:r>
              <a:rPr sz="2500" b="1" spc="20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их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деятельности</a:t>
            </a:r>
            <a:r>
              <a:rPr sz="2500" b="1" spc="20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во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время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Великой </a:t>
            </a:r>
            <a:r>
              <a:rPr sz="2500" b="1" spc="-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Отечественной</a:t>
            </a:r>
            <a:r>
              <a:rPr sz="2500" b="1" spc="5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войны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для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самостоятельной</a:t>
            </a:r>
            <a:r>
              <a:rPr sz="2500" b="1" spc="30" dirty="0">
                <a:latin typeface="Times New Roman"/>
                <a:cs typeface="Times New Roman"/>
              </a:rPr>
              <a:t> </a:t>
            </a:r>
            <a:r>
              <a:rPr sz="2500" b="1" spc="-20" dirty="0">
                <a:latin typeface="Times New Roman"/>
                <a:cs typeface="Times New Roman"/>
              </a:rPr>
              <a:t>работы</a:t>
            </a:r>
            <a:r>
              <a:rPr sz="2500" b="1" dirty="0">
                <a:latin typeface="Times New Roman"/>
                <a:cs typeface="Times New Roman"/>
              </a:rPr>
              <a:t> </a:t>
            </a:r>
            <a:r>
              <a:rPr sz="2500" b="1" spc="-5" dirty="0">
                <a:latin typeface="Times New Roman"/>
                <a:cs typeface="Times New Roman"/>
              </a:rPr>
              <a:t>и </a:t>
            </a:r>
            <a:r>
              <a:rPr sz="2500" b="1" spc="-610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обмена</a:t>
            </a:r>
            <a:r>
              <a:rPr sz="2500" b="1" spc="5" dirty="0">
                <a:latin typeface="Times New Roman"/>
                <a:cs typeface="Times New Roman"/>
              </a:rPr>
              <a:t> </a:t>
            </a:r>
            <a:r>
              <a:rPr sz="2500" b="1" spc="-15" dirty="0">
                <a:latin typeface="Times New Roman"/>
                <a:cs typeface="Times New Roman"/>
              </a:rPr>
              <a:t>информации</a:t>
            </a:r>
            <a:r>
              <a:rPr sz="2500" b="1" spc="-5" dirty="0">
                <a:latin typeface="Times New Roman"/>
                <a:cs typeface="Times New Roman"/>
              </a:rPr>
              <a:t> в</a:t>
            </a:r>
            <a:r>
              <a:rPr sz="2500" b="1" spc="10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рамках сетевого</a:t>
            </a:r>
            <a:endParaRPr sz="2500">
              <a:latin typeface="Times New Roman"/>
              <a:cs typeface="Times New Roman"/>
            </a:endParaRPr>
          </a:p>
          <a:p>
            <a:pPr marL="1270" algn="ctr">
              <a:lnSpc>
                <a:spcPts val="2395"/>
              </a:lnSpc>
            </a:pPr>
            <a:r>
              <a:rPr sz="2500" b="1" spc="-10" dirty="0">
                <a:latin typeface="Times New Roman"/>
                <a:cs typeface="Times New Roman"/>
              </a:rPr>
              <a:t>взаимодействия/социального</a:t>
            </a:r>
            <a:r>
              <a:rPr sz="2500" b="1" spc="-15" dirty="0">
                <a:latin typeface="Times New Roman"/>
                <a:cs typeface="Times New Roman"/>
              </a:rPr>
              <a:t> </a:t>
            </a:r>
            <a:r>
              <a:rPr sz="2500" b="1" spc="-10" dirty="0">
                <a:latin typeface="Times New Roman"/>
                <a:cs typeface="Times New Roman"/>
              </a:rPr>
              <a:t>партнёрства.</a:t>
            </a:r>
            <a:endParaRPr sz="25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28344" y="3485388"/>
            <a:ext cx="9604375" cy="2886710"/>
            <a:chOff x="1228344" y="3485388"/>
            <a:chExt cx="9604375" cy="28867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8344" y="3485388"/>
              <a:ext cx="4515611" cy="28468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9023" y="3489960"/>
              <a:ext cx="4163568" cy="2881884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02080" y="5937503"/>
            <a:ext cx="4152900" cy="340360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92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75"/>
              </a:spcBef>
            </a:pPr>
            <a:r>
              <a:rPr sz="1600" spc="-10" dirty="0">
                <a:latin typeface="Corbel"/>
                <a:cs typeface="Corbel"/>
              </a:rPr>
              <a:t>Аркадий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40" dirty="0">
                <a:latin typeface="Corbel"/>
                <a:cs typeface="Corbel"/>
              </a:rPr>
              <a:t>Гайдар</a:t>
            </a:r>
            <a:r>
              <a:rPr sz="1600" spc="30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–</a:t>
            </a:r>
            <a:r>
              <a:rPr sz="1600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кубанский</a:t>
            </a:r>
            <a:r>
              <a:rPr sz="1600" spc="25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журналист ВОВ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21423" y="5993891"/>
            <a:ext cx="3858895" cy="33845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1600" spc="-10" dirty="0">
                <a:latin typeface="Corbel"/>
                <a:cs typeface="Corbel"/>
              </a:rPr>
              <a:t>Юрий</a:t>
            </a:r>
            <a:r>
              <a:rPr sz="1600" spc="-45" dirty="0">
                <a:latin typeface="Corbel"/>
                <a:cs typeface="Corbel"/>
              </a:rPr>
              <a:t> </a:t>
            </a:r>
            <a:r>
              <a:rPr sz="1600" spc="-25" dirty="0">
                <a:latin typeface="Corbel"/>
                <a:cs typeface="Corbel"/>
              </a:rPr>
              <a:t>Жуков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–</a:t>
            </a:r>
            <a:r>
              <a:rPr sz="1600" spc="1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кубанский</a:t>
            </a:r>
            <a:r>
              <a:rPr sz="1600" spc="15" dirty="0">
                <a:latin typeface="Corbel"/>
                <a:cs typeface="Corbel"/>
              </a:rPr>
              <a:t> </a:t>
            </a:r>
            <a:r>
              <a:rPr sz="1600" spc="-5" dirty="0">
                <a:latin typeface="Corbel"/>
                <a:cs typeface="Corbel"/>
              </a:rPr>
              <a:t>журналист</a:t>
            </a:r>
            <a:r>
              <a:rPr sz="1600" dirty="0">
                <a:latin typeface="Corbel"/>
                <a:cs typeface="Corbel"/>
              </a:rPr>
              <a:t> </a:t>
            </a:r>
            <a:r>
              <a:rPr sz="1600" spc="-10" dirty="0">
                <a:latin typeface="Corbel"/>
                <a:cs typeface="Corbel"/>
              </a:rPr>
              <a:t>ВОВ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48867" y="232917"/>
            <a:ext cx="9134475" cy="2774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СОЦИАЛЬНАЯ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ЗНАЧИМОСТЬ:</a:t>
            </a:r>
            <a:endParaRPr sz="2200">
              <a:latin typeface="Times New Roman"/>
              <a:cs typeface="Times New Roman"/>
            </a:endParaRPr>
          </a:p>
          <a:p>
            <a:pPr marL="471170" marR="266700" indent="-196850">
              <a:lnSpc>
                <a:spcPct val="80000"/>
              </a:lnSpc>
              <a:spcBef>
                <a:spcPts val="265"/>
              </a:spcBef>
            </a:pPr>
            <a:r>
              <a:rPr sz="2200" b="1" spc="-5" dirty="0">
                <a:latin typeface="Times New Roman"/>
                <a:cs typeface="Times New Roman"/>
              </a:rPr>
              <a:t>В </a:t>
            </a:r>
            <a:r>
              <a:rPr sz="2200" b="1" spc="-35" dirty="0">
                <a:latin typeface="Times New Roman"/>
                <a:cs typeface="Times New Roman"/>
              </a:rPr>
              <a:t>ходе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проведения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выставки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на</a:t>
            </a:r>
            <a:r>
              <a:rPr sz="2200" b="1" spc="-10" dirty="0">
                <a:latin typeface="Times New Roman"/>
                <a:cs typeface="Times New Roman"/>
              </a:rPr>
              <a:t> интерактивной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медиаплощадке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её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полной </a:t>
            </a:r>
            <a:r>
              <a:rPr sz="2200" b="1" spc="-15" dirty="0">
                <a:latin typeface="Times New Roman"/>
                <a:cs typeface="Times New Roman"/>
              </a:rPr>
              <a:t>экскурсионной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программой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планируется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изучить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период 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Великой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Отечественной</a:t>
            </a:r>
            <a:r>
              <a:rPr sz="2200" b="1" spc="4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войны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через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выставочный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материал, 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познакомить</a:t>
            </a:r>
            <a:r>
              <a:rPr sz="2200" b="1" spc="-10" dirty="0">
                <a:latin typeface="Times New Roman"/>
                <a:cs typeface="Times New Roman"/>
              </a:rPr>
              <a:t> учащихся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основами журналистского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мастерства,</a:t>
            </a:r>
            <a:endParaRPr sz="2200">
              <a:latin typeface="Times New Roman"/>
              <a:cs typeface="Times New Roman"/>
            </a:endParaRPr>
          </a:p>
          <a:p>
            <a:pPr marL="12700" marR="5080" algn="ctr">
              <a:lnSpc>
                <a:spcPct val="80000"/>
              </a:lnSpc>
            </a:pPr>
            <a:r>
              <a:rPr sz="2200" b="1" spc="-15" dirty="0">
                <a:latin typeface="Times New Roman"/>
                <a:cs typeface="Times New Roman"/>
              </a:rPr>
              <a:t>экскурсионной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историко-краеведческой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деятельностью,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повысить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их 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уровень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мотивации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к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самостоятельной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творческой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работе.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Посредством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проведения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интерактивных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бесед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предполагается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сформировать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у</a:t>
            </a:r>
            <a:endParaRPr sz="2200">
              <a:latin typeface="Times New Roman"/>
              <a:cs typeface="Times New Roman"/>
            </a:endParaRPr>
          </a:p>
          <a:p>
            <a:pPr algn="ctr">
              <a:lnSpc>
                <a:spcPts val="1850"/>
              </a:lnSpc>
            </a:pPr>
            <a:r>
              <a:rPr sz="2200" b="1" spc="-15" dirty="0">
                <a:latin typeface="Times New Roman"/>
                <a:cs typeface="Times New Roman"/>
              </a:rPr>
              <a:t>подрастающего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поколения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коммуникативные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навыки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уверенность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  <a:p>
            <a:pPr marL="635" algn="ctr">
              <a:lnSpc>
                <a:spcPts val="2375"/>
              </a:lnSpc>
            </a:pPr>
            <a:r>
              <a:rPr sz="2200" b="1" spc="-5" dirty="0">
                <a:latin typeface="Times New Roman"/>
                <a:cs typeface="Times New Roman"/>
              </a:rPr>
              <a:t>отстаивании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своей</a:t>
            </a:r>
            <a:r>
              <a:rPr sz="2200" b="1" spc="-2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точки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зрения.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38200" y="3185160"/>
            <a:ext cx="10831195" cy="3176270"/>
            <a:chOff x="838200" y="3185160"/>
            <a:chExt cx="10831195" cy="31762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200" y="3185160"/>
              <a:ext cx="3189731" cy="31760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5423" y="3185160"/>
              <a:ext cx="2932176" cy="31287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99831" y="3185160"/>
              <a:ext cx="3869435" cy="3128772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8905" y="158877"/>
            <a:ext cx="2392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</a:rPr>
              <a:t>ЗАКЛ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</a:rPr>
              <a:t>Ю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ЧЕН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Е: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733550" y="623061"/>
            <a:ext cx="8576310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апреле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2022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поддержке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Министерства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науки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5" dirty="0">
                <a:latin typeface="Times New Roman"/>
                <a:cs typeface="Times New Roman"/>
              </a:rPr>
              <a:t>высшего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образования 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Российской</a:t>
            </a:r>
            <a:r>
              <a:rPr sz="1800" b="1" spc="-5" dirty="0">
                <a:latin typeface="Times New Roman"/>
                <a:cs typeface="Times New Roman"/>
              </a:rPr>
              <a:t> Федерации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проводились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Всероссийский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конкурс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молодых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педагогов</a:t>
            </a:r>
            <a:endParaRPr sz="1800">
              <a:latin typeface="Times New Roman"/>
              <a:cs typeface="Times New Roman"/>
            </a:endParaRPr>
          </a:p>
          <a:p>
            <a:pPr marL="155575" marR="147320" algn="ctr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«Профперспектива» </a:t>
            </a:r>
            <a:r>
              <a:rPr sz="1800" b="1" dirty="0">
                <a:latin typeface="Times New Roman"/>
                <a:cs typeface="Times New Roman"/>
              </a:rPr>
              <a:t>и X Всероссийский </a:t>
            </a:r>
            <a:r>
              <a:rPr sz="1800" b="1" spc="-10" dirty="0">
                <a:latin typeface="Times New Roman"/>
                <a:cs typeface="Times New Roman"/>
              </a:rPr>
              <a:t>конкурс </a:t>
            </a:r>
            <a:r>
              <a:rPr sz="1800" b="1" spc="-5" dirty="0">
                <a:latin typeface="Times New Roman"/>
                <a:cs typeface="Times New Roman"/>
              </a:rPr>
              <a:t>педагогический </a:t>
            </a:r>
            <a:r>
              <a:rPr sz="1800" b="1" spc="-10" dirty="0">
                <a:latin typeface="Times New Roman"/>
                <a:cs typeface="Times New Roman"/>
              </a:rPr>
              <a:t>конкурс </a:t>
            </a:r>
            <a:r>
              <a:rPr sz="1800" b="1" spc="-15" dirty="0">
                <a:latin typeface="Times New Roman"/>
                <a:cs typeface="Times New Roman"/>
              </a:rPr>
              <a:t>«Моя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гордость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моя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профессия»,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где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представленный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нами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проект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стал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абсолютным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победителем.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54836" y="1991867"/>
            <a:ext cx="9587865" cy="4366260"/>
            <a:chOff x="1354836" y="1991867"/>
            <a:chExt cx="9587865" cy="43662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4836" y="1991867"/>
              <a:ext cx="3087624" cy="43647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54695" y="1991867"/>
              <a:ext cx="3087624" cy="436626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26864" y="2923031"/>
              <a:ext cx="2947416" cy="2022348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08905" y="158877"/>
            <a:ext cx="2392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heavy" dirty="0">
                <a:uFill>
                  <a:solidFill>
                    <a:srgbClr val="000000"/>
                  </a:solidFill>
                </a:uFill>
              </a:rPr>
              <a:t>ЗАКЛ</a:t>
            </a:r>
            <a:r>
              <a:rPr sz="2400" u="heavy" spc="-100" dirty="0">
                <a:uFill>
                  <a:solidFill>
                    <a:srgbClr val="000000"/>
                  </a:solidFill>
                </a:uFill>
              </a:rPr>
              <a:t>Ю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ЧЕН</a:t>
            </a:r>
            <a:r>
              <a:rPr sz="2400" u="heavy" spc="5" dirty="0">
                <a:uFill>
                  <a:solidFill>
                    <a:srgbClr val="000000"/>
                  </a:solidFill>
                </a:uFill>
              </a:rPr>
              <a:t>И</a:t>
            </a:r>
            <a:r>
              <a:rPr sz="2400" u="heavy" dirty="0">
                <a:uFill>
                  <a:solidFill>
                    <a:srgbClr val="000000"/>
                  </a:solidFill>
                </a:uFill>
              </a:rPr>
              <a:t>Е: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492377" y="623061"/>
            <a:ext cx="906018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Times New Roman"/>
                <a:cs typeface="Times New Roman"/>
              </a:rPr>
              <a:t>Также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10" dirty="0">
                <a:latin typeface="Times New Roman"/>
                <a:cs typeface="Times New Roman"/>
              </a:rPr>
              <a:t>апреля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по май</a:t>
            </a:r>
            <a:r>
              <a:rPr sz="1800" b="1" dirty="0">
                <a:latin typeface="Times New Roman"/>
                <a:cs typeface="Times New Roman"/>
              </a:rPr>
              <a:t> 2022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Президентской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платформе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«</a:t>
            </a:r>
            <a:r>
              <a:rPr sz="1800" b="1" spc="-5" dirty="0" err="1" smtClean="0">
                <a:latin typeface="Times New Roman"/>
                <a:cs typeface="Times New Roman"/>
              </a:rPr>
              <a:t>Россия</a:t>
            </a:r>
            <a:r>
              <a:rPr sz="1800" b="1" spc="-10" dirty="0" smtClean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страна 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возможностей»</a:t>
            </a:r>
            <a:r>
              <a:rPr sz="1800" b="1" spc="4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проводился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XIX</a:t>
            </a:r>
            <a:r>
              <a:rPr sz="1800" b="1" spc="-2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Всероссийский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конкурс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молодёжных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авторских 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проектов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 </a:t>
            </a:r>
            <a:r>
              <a:rPr sz="1800" b="1" spc="-15" dirty="0">
                <a:latin typeface="Times New Roman"/>
                <a:cs typeface="Times New Roman"/>
              </a:rPr>
              <a:t>проектов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сфере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образования,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направленных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на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социально-экономическое </a:t>
            </a:r>
            <a:r>
              <a:rPr sz="1800" b="1" spc="-434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развитие</a:t>
            </a:r>
            <a:r>
              <a:rPr sz="1800" b="1" spc="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российских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территорий,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«Моя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страна</a:t>
            </a:r>
            <a:r>
              <a:rPr sz="1800" b="1" spc="-40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–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моя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Россия»,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30" dirty="0">
                <a:latin typeface="Times New Roman"/>
                <a:cs typeface="Times New Roman"/>
              </a:rPr>
              <a:t>где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мы </a:t>
            </a:r>
            <a:r>
              <a:rPr sz="1800" b="1" spc="-10" dirty="0">
                <a:latin typeface="Times New Roman"/>
                <a:cs typeface="Times New Roman"/>
              </a:rPr>
              <a:t>транслировали </a:t>
            </a:r>
            <a:r>
              <a:rPr sz="1800" b="1" spc="-5" dirty="0">
                <a:latin typeface="Times New Roman"/>
                <a:cs typeface="Times New Roman"/>
              </a:rPr>
              <a:t> свой</a:t>
            </a:r>
            <a:r>
              <a:rPr sz="1800" b="1" dirty="0">
                <a:latin typeface="Times New Roman"/>
                <a:cs typeface="Times New Roman"/>
              </a:rPr>
              <a:t> опыт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и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5" dirty="0">
                <a:latin typeface="Times New Roman"/>
                <a:cs typeface="Times New Roman"/>
              </a:rPr>
              <a:t>стали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одними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из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25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финалистов,</a:t>
            </a:r>
            <a:r>
              <a:rPr sz="1800" b="1" spc="5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обойдя</a:t>
            </a:r>
            <a:r>
              <a:rPr sz="1800" b="1" spc="15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более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десяти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с</a:t>
            </a:r>
            <a:r>
              <a:rPr sz="1800" b="1" spc="10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половиной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тысяч 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sz="1800" b="1" spc="-15" dirty="0">
                <a:latin typeface="Times New Roman"/>
                <a:cs typeface="Times New Roman"/>
              </a:rPr>
              <a:t>конкурсантов</a:t>
            </a:r>
            <a:r>
              <a:rPr sz="1800" b="1" spc="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в</a:t>
            </a:r>
            <a:r>
              <a:rPr sz="1800" b="1" spc="-10" dirty="0">
                <a:latin typeface="Times New Roman"/>
                <a:cs typeface="Times New Roman"/>
              </a:rPr>
              <a:t> номинации</a:t>
            </a:r>
            <a:r>
              <a:rPr sz="1800" b="1" spc="30" dirty="0">
                <a:latin typeface="Times New Roman"/>
                <a:cs typeface="Times New Roman"/>
              </a:rPr>
              <a:t> </a:t>
            </a:r>
            <a:r>
              <a:rPr sz="1800" b="1" spc="-20" dirty="0">
                <a:latin typeface="Times New Roman"/>
                <a:cs typeface="Times New Roman"/>
              </a:rPr>
              <a:t>«Культурное</a:t>
            </a:r>
            <a:r>
              <a:rPr sz="1800" b="1" spc="-1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наследие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моей</a:t>
            </a:r>
            <a:r>
              <a:rPr sz="1800" b="1" dirty="0">
                <a:latin typeface="Times New Roman"/>
                <a:cs typeface="Times New Roman"/>
              </a:rPr>
              <a:t> страны».</a:t>
            </a:r>
            <a:endParaRPr sz="18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0663" y="2401823"/>
            <a:ext cx="10876915" cy="3787140"/>
            <a:chOff x="740663" y="2401823"/>
            <a:chExt cx="10876915" cy="37871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0663" y="2401823"/>
              <a:ext cx="5355336" cy="378714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62116" y="2401823"/>
              <a:ext cx="5355336" cy="378714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96739" y="158877"/>
            <a:ext cx="2392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ЗАКЛ</a:t>
            </a:r>
            <a:r>
              <a:rPr sz="2400" b="1" u="heavy" spc="-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Ю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ЧЕН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Е: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8694" y="622553"/>
            <a:ext cx="9209405" cy="87947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375"/>
              </a:spcBef>
            </a:pPr>
            <a:r>
              <a:rPr sz="2000" b="1" spc="-10" dirty="0">
                <a:latin typeface="Times New Roman"/>
                <a:cs typeface="Times New Roman"/>
              </a:rPr>
              <a:t>«Петербургский международный </a:t>
            </a:r>
            <a:r>
              <a:rPr sz="2000" b="1" spc="-5" dirty="0">
                <a:latin typeface="Times New Roman"/>
                <a:cs typeface="Times New Roman"/>
              </a:rPr>
              <a:t>экономический </a:t>
            </a:r>
            <a:r>
              <a:rPr sz="2000" b="1" spc="-10" dirty="0">
                <a:latin typeface="Times New Roman"/>
                <a:cs typeface="Times New Roman"/>
              </a:rPr>
              <a:t>форум </a:t>
            </a:r>
            <a:r>
              <a:rPr sz="2000" b="1" dirty="0">
                <a:latin typeface="Times New Roman"/>
                <a:cs typeface="Times New Roman"/>
              </a:rPr>
              <a:t>- </a:t>
            </a:r>
            <a:r>
              <a:rPr sz="2000" b="1" spc="5" dirty="0">
                <a:latin typeface="Times New Roman"/>
                <a:cs typeface="Times New Roman"/>
              </a:rPr>
              <a:t>2022», </a:t>
            </a:r>
            <a:r>
              <a:rPr sz="2000" b="1" spc="-35" dirty="0">
                <a:latin typeface="Times New Roman"/>
                <a:cs typeface="Times New Roman"/>
              </a:rPr>
              <a:t>где </a:t>
            </a:r>
            <a:r>
              <a:rPr sz="2000" b="1" spc="-5" dirty="0">
                <a:latin typeface="Times New Roman"/>
                <a:cs typeface="Times New Roman"/>
              </a:rPr>
              <a:t>наш проект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был </a:t>
            </a:r>
            <a:r>
              <a:rPr sz="2000" b="1" spc="-5" dirty="0">
                <a:latin typeface="Times New Roman"/>
                <a:cs typeface="Times New Roman"/>
              </a:rPr>
              <a:t>высоко </a:t>
            </a:r>
            <a:r>
              <a:rPr sz="2000" b="1" dirty="0">
                <a:latin typeface="Times New Roman"/>
                <a:cs typeface="Times New Roman"/>
              </a:rPr>
              <a:t>оценён </a:t>
            </a:r>
            <a:r>
              <a:rPr sz="2000" b="1" spc="-5" dirty="0">
                <a:latin typeface="Times New Roman"/>
                <a:cs typeface="Times New Roman"/>
              </a:rPr>
              <a:t>представителями </a:t>
            </a:r>
            <a:r>
              <a:rPr sz="2000" b="1" spc="-10" dirty="0">
                <a:latin typeface="Times New Roman"/>
                <a:cs typeface="Times New Roman"/>
              </a:rPr>
              <a:t>«Российского исторического </a:t>
            </a:r>
            <a:r>
              <a:rPr sz="2000" b="1" dirty="0">
                <a:latin typeface="Times New Roman"/>
                <a:cs typeface="Times New Roman"/>
              </a:rPr>
              <a:t>общества», 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также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представителями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научного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сообщества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Российской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Федерации.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75360" y="1769364"/>
            <a:ext cx="10968355" cy="4270375"/>
            <a:chOff x="975360" y="1769364"/>
            <a:chExt cx="10968355" cy="427037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92751" y="1769364"/>
              <a:ext cx="3936492" cy="42702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0600" y="1886712"/>
              <a:ext cx="3332988" cy="39989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75360" y="1886712"/>
              <a:ext cx="3336035" cy="399897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6939" y="6426504"/>
            <a:ext cx="17272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18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245850" cy="6858000"/>
            <a:chOff x="0" y="0"/>
            <a:chExt cx="1124585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3573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23188" y="1892807"/>
              <a:ext cx="3989832" cy="28209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800" y="1860804"/>
              <a:ext cx="4082796" cy="28849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31563" y="4427220"/>
              <a:ext cx="4012691" cy="229362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5" algn="ctr">
              <a:lnSpc>
                <a:spcPts val="2160"/>
              </a:lnSpc>
              <a:spcBef>
                <a:spcPts val="100"/>
              </a:spcBef>
            </a:pPr>
            <a:r>
              <a:rPr spc="-10" dirty="0"/>
              <a:t>ЗАКЛЮЧЕНИЕ:</a:t>
            </a:r>
          </a:p>
          <a:p>
            <a:pPr marL="12700" marR="5080" indent="124460">
              <a:lnSpc>
                <a:spcPct val="80000"/>
              </a:lnSpc>
              <a:spcBef>
                <a:spcPts val="244"/>
              </a:spcBef>
            </a:pPr>
            <a:r>
              <a:rPr u="none" dirty="0"/>
              <a:t>При </a:t>
            </a:r>
            <a:r>
              <a:rPr u="none" spc="-15" dirty="0"/>
              <a:t>поддержке </a:t>
            </a:r>
            <a:r>
              <a:rPr u="none" spc="-10" dirty="0"/>
              <a:t>Минобрнауки России </a:t>
            </a:r>
            <a:r>
              <a:rPr u="none" dirty="0"/>
              <a:t>в </a:t>
            </a:r>
            <a:r>
              <a:rPr u="none" spc="-5" dirty="0"/>
              <a:t>рамках </a:t>
            </a:r>
            <a:r>
              <a:rPr u="none" spc="-10" dirty="0"/>
              <a:t>постконкурсного </a:t>
            </a:r>
            <a:r>
              <a:rPr u="none" spc="-5" dirty="0"/>
              <a:t> </a:t>
            </a:r>
            <a:r>
              <a:rPr u="none" spc="-10" dirty="0"/>
              <a:t>сопровождения </a:t>
            </a:r>
            <a:r>
              <a:rPr u="none" spc="-5" dirty="0"/>
              <a:t>наша </a:t>
            </a:r>
            <a:r>
              <a:rPr u="none" spc="-10" dirty="0"/>
              <a:t>медиаплощадка </a:t>
            </a:r>
            <a:r>
              <a:rPr u="none" spc="-5" dirty="0"/>
              <a:t>также представлена на </a:t>
            </a:r>
            <a:r>
              <a:rPr u="none" spc="-10" dirty="0"/>
              <a:t>пяти </a:t>
            </a:r>
            <a:r>
              <a:rPr u="none" spc="-484" dirty="0"/>
              <a:t> </a:t>
            </a:r>
            <a:r>
              <a:rPr u="none" spc="-5" dirty="0"/>
              <a:t>межрегиональных</a:t>
            </a:r>
            <a:r>
              <a:rPr u="none" spc="-35" dirty="0"/>
              <a:t> </a:t>
            </a:r>
            <a:r>
              <a:rPr u="none" spc="-5" dirty="0"/>
              <a:t>встречах</a:t>
            </a:r>
            <a:r>
              <a:rPr u="none" spc="5" dirty="0"/>
              <a:t> </a:t>
            </a:r>
            <a:r>
              <a:rPr u="none" dirty="0"/>
              <a:t>ассоциации</a:t>
            </a:r>
            <a:r>
              <a:rPr u="none" spc="-45" dirty="0"/>
              <a:t> </a:t>
            </a:r>
            <a:r>
              <a:rPr u="none" spc="-15" dirty="0"/>
              <a:t>выпускников</a:t>
            </a:r>
            <a:r>
              <a:rPr u="none" spc="-45" dirty="0"/>
              <a:t> </a:t>
            </a:r>
            <a:r>
              <a:rPr u="none" spc="-15" dirty="0"/>
              <a:t>Конкурса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398269" y="1144270"/>
            <a:ext cx="9457690" cy="574675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495425" marR="5080" indent="-1483360">
              <a:lnSpc>
                <a:spcPct val="80000"/>
              </a:lnSpc>
              <a:spcBef>
                <a:spcPts val="585"/>
              </a:spcBef>
            </a:pPr>
            <a:r>
              <a:rPr sz="2000" b="1" spc="-10" dirty="0">
                <a:latin typeface="Times New Roman"/>
                <a:cs typeface="Times New Roman"/>
              </a:rPr>
              <a:t>«Моя </a:t>
            </a:r>
            <a:r>
              <a:rPr sz="2000" b="1" dirty="0">
                <a:latin typeface="Times New Roman"/>
                <a:cs typeface="Times New Roman"/>
              </a:rPr>
              <a:t>страна – </a:t>
            </a:r>
            <a:r>
              <a:rPr sz="2000" b="1" spc="-20" dirty="0">
                <a:latin typeface="Times New Roman"/>
                <a:cs typeface="Times New Roman"/>
              </a:rPr>
              <a:t>моя </a:t>
            </a:r>
            <a:r>
              <a:rPr sz="2000" b="1" spc="-10" dirty="0">
                <a:latin typeface="Times New Roman"/>
                <a:cs typeface="Times New Roman"/>
              </a:rPr>
              <a:t>Россия»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5" dirty="0">
                <a:latin typeface="Times New Roman"/>
                <a:cs typeface="Times New Roman"/>
              </a:rPr>
              <a:t>получила </a:t>
            </a:r>
            <a:r>
              <a:rPr sz="2000" b="1" spc="-15" dirty="0">
                <a:latin typeface="Times New Roman"/>
                <a:cs typeface="Times New Roman"/>
              </a:rPr>
              <a:t>сертификаты, </a:t>
            </a:r>
            <a:r>
              <a:rPr sz="2000" b="1" spc="-5" dirty="0">
                <a:latin typeface="Times New Roman"/>
                <a:cs typeface="Times New Roman"/>
              </a:rPr>
              <a:t>подписанные </a:t>
            </a:r>
            <a:r>
              <a:rPr sz="2000" b="1" dirty="0">
                <a:latin typeface="Times New Roman"/>
                <a:cs typeface="Times New Roman"/>
              </a:rPr>
              <a:t>Заместителем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Министра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науки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высшего образования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60" dirty="0">
                <a:latin typeface="Times New Roman"/>
                <a:cs typeface="Times New Roman"/>
              </a:rPr>
              <a:t>Г.А.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Гуровым.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2037664"/>
            <a:ext cx="6000115" cy="2343785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 marR="5080">
              <a:lnSpc>
                <a:spcPts val="8640"/>
              </a:lnSpc>
              <a:spcBef>
                <a:spcPts val="1170"/>
              </a:spcBef>
            </a:pPr>
            <a:r>
              <a:rPr sz="8000" spc="-30" dirty="0">
                <a:solidFill>
                  <a:srgbClr val="FFFFFF"/>
                </a:solidFill>
                <a:latin typeface="Corbel"/>
                <a:cs typeface="Corbel"/>
              </a:rPr>
              <a:t>Благодарим </a:t>
            </a:r>
            <a:r>
              <a:rPr sz="8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8000" spc="-5" dirty="0">
                <a:solidFill>
                  <a:srgbClr val="FFFFFF"/>
                </a:solidFill>
                <a:latin typeface="Corbel"/>
                <a:cs typeface="Corbel"/>
              </a:rPr>
              <a:t>за</a:t>
            </a:r>
            <a:r>
              <a:rPr sz="80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8000" spc="-5" dirty="0">
                <a:solidFill>
                  <a:srgbClr val="FFFFFF"/>
                </a:solidFill>
                <a:latin typeface="Corbel"/>
                <a:cs typeface="Corbel"/>
              </a:rPr>
              <a:t>внимание!</a:t>
            </a:r>
            <a:endParaRPr sz="8000">
              <a:latin typeface="Corbel"/>
              <a:cs typeface="Corbe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031981" y="6090005"/>
            <a:ext cx="7702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4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600" spc="-50" dirty="0">
                <a:solidFill>
                  <a:srgbClr val="FFFFFF"/>
                </a:solidFill>
                <a:latin typeface="Corbel"/>
                <a:cs typeface="Corbel"/>
              </a:rPr>
              <a:t>0</a:t>
            </a:r>
            <a:r>
              <a:rPr sz="1600" spc="-80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2</a:t>
            </a:r>
            <a:r>
              <a:rPr sz="16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orbel"/>
                <a:cs typeface="Corbel"/>
              </a:rPr>
              <a:t>г</a:t>
            </a:r>
            <a:r>
              <a:rPr sz="1600" spc="-45" dirty="0">
                <a:solidFill>
                  <a:srgbClr val="FFFFFF"/>
                </a:solidFill>
                <a:latin typeface="Corbel"/>
                <a:cs typeface="Corbel"/>
              </a:rPr>
              <a:t>о</a:t>
            </a:r>
            <a:r>
              <a:rPr sz="1600" spc="-5" dirty="0">
                <a:solidFill>
                  <a:srgbClr val="FFFFFF"/>
                </a:solidFill>
                <a:latin typeface="Corbel"/>
                <a:cs typeface="Corbel"/>
              </a:rPr>
              <a:t>д</a:t>
            </a:r>
            <a:endParaRPr sz="16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7531" y="2231262"/>
            <a:ext cx="93865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/>
              <a:t>1. </a:t>
            </a:r>
            <a:r>
              <a:rPr sz="2200" spc="-75" dirty="0"/>
              <a:t>Р.С.</a:t>
            </a:r>
            <a:r>
              <a:rPr sz="2200" spc="20" dirty="0"/>
              <a:t> </a:t>
            </a:r>
            <a:r>
              <a:rPr sz="2200" spc="-15" dirty="0"/>
              <a:t>Буре</a:t>
            </a:r>
            <a:r>
              <a:rPr sz="2200" spc="-10" dirty="0"/>
              <a:t> </a:t>
            </a:r>
            <a:r>
              <a:rPr sz="2200" spc="-5" dirty="0"/>
              <a:t>«Социально-нравственное</a:t>
            </a:r>
            <a:r>
              <a:rPr sz="2200" spc="15" dirty="0"/>
              <a:t> </a:t>
            </a:r>
            <a:r>
              <a:rPr sz="2200" spc="-5" dirty="0"/>
              <a:t>воспитание</a:t>
            </a:r>
            <a:r>
              <a:rPr sz="2200" spc="10" dirty="0"/>
              <a:t> </a:t>
            </a:r>
            <a:r>
              <a:rPr sz="2200" spc="-15" dirty="0"/>
              <a:t>дошкольников» </a:t>
            </a:r>
            <a:r>
              <a:rPr sz="2200" spc="-5" dirty="0"/>
              <a:t>(2015).</a:t>
            </a:r>
            <a:endParaRPr sz="22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0830" indent="-278765">
              <a:lnSpc>
                <a:spcPts val="2375"/>
              </a:lnSpc>
              <a:spcBef>
                <a:spcPts val="95"/>
              </a:spcBef>
              <a:buAutoNum type="arabicPeriod" startAt="2"/>
              <a:tabLst>
                <a:tab pos="291465" algn="l"/>
              </a:tabLst>
            </a:pPr>
            <a:r>
              <a:rPr spc="-5" dirty="0"/>
              <a:t>И.П.</a:t>
            </a:r>
            <a:r>
              <a:rPr spc="5" dirty="0"/>
              <a:t> </a:t>
            </a:r>
            <a:r>
              <a:rPr spc="-20" dirty="0"/>
              <a:t>Лотышев</a:t>
            </a:r>
            <a:r>
              <a:rPr spc="10" dirty="0"/>
              <a:t> </a:t>
            </a:r>
            <a:r>
              <a:rPr spc="-10" dirty="0"/>
              <a:t>«Летописцы</a:t>
            </a:r>
            <a:r>
              <a:rPr spc="-5" dirty="0"/>
              <a:t> </a:t>
            </a:r>
            <a:r>
              <a:rPr spc="-15" dirty="0"/>
              <a:t>Кубани»</a:t>
            </a:r>
            <a:r>
              <a:rPr spc="-10" dirty="0"/>
              <a:t> </a:t>
            </a:r>
            <a:r>
              <a:rPr spc="-5" dirty="0"/>
              <a:t>(2008).</a:t>
            </a:r>
          </a:p>
          <a:p>
            <a:pPr marL="290830" indent="-278765">
              <a:lnSpc>
                <a:spcPts val="2110"/>
              </a:lnSpc>
              <a:buAutoNum type="arabicPeriod" startAt="2"/>
              <a:tabLst>
                <a:tab pos="291465" algn="l"/>
              </a:tabLst>
            </a:pPr>
            <a:r>
              <a:rPr spc="-5" dirty="0"/>
              <a:t>И.Н.</a:t>
            </a:r>
            <a:r>
              <a:rPr spc="10" dirty="0"/>
              <a:t> </a:t>
            </a:r>
            <a:r>
              <a:rPr spc="-5" dirty="0"/>
              <a:t>Панарин</a:t>
            </a:r>
            <a:r>
              <a:rPr spc="10" dirty="0"/>
              <a:t> </a:t>
            </a:r>
            <a:r>
              <a:rPr spc="-5" dirty="0"/>
              <a:t>«СМИ,</a:t>
            </a:r>
            <a:r>
              <a:rPr dirty="0"/>
              <a:t> </a:t>
            </a:r>
            <a:r>
              <a:rPr spc="-10" dirty="0"/>
              <a:t>пропаганда</a:t>
            </a:r>
            <a:r>
              <a:rPr dirty="0"/>
              <a:t>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10" dirty="0"/>
              <a:t>информационные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dirty="0"/>
              <a:t> </a:t>
            </a:r>
            <a:r>
              <a:rPr spc="-5" dirty="0"/>
              <a:t>(2012).</a:t>
            </a:r>
          </a:p>
          <a:p>
            <a:pPr marL="290830" indent="-278765">
              <a:lnSpc>
                <a:spcPts val="2110"/>
              </a:lnSpc>
              <a:buAutoNum type="arabicPeriod" startAt="2"/>
              <a:tabLst>
                <a:tab pos="291465" algn="l"/>
              </a:tabLst>
            </a:pPr>
            <a:r>
              <a:rPr spc="-5" dirty="0"/>
              <a:t>Н.Н.</a:t>
            </a:r>
            <a:r>
              <a:rPr spc="15" dirty="0"/>
              <a:t> </a:t>
            </a:r>
            <a:r>
              <a:rPr spc="-15" dirty="0"/>
              <a:t>Петрова-Хорина</a:t>
            </a:r>
            <a:r>
              <a:rPr spc="35" dirty="0"/>
              <a:t> </a:t>
            </a:r>
            <a:r>
              <a:rPr spc="-10" dirty="0"/>
              <a:t>«Великая</a:t>
            </a:r>
            <a:r>
              <a:rPr spc="15" dirty="0"/>
              <a:t> </a:t>
            </a:r>
            <a:r>
              <a:rPr spc="-15" dirty="0"/>
              <a:t>Отечественная</a:t>
            </a:r>
            <a:r>
              <a:rPr spc="50" dirty="0"/>
              <a:t> </a:t>
            </a:r>
            <a:r>
              <a:rPr spc="-5" dirty="0"/>
              <a:t>война</a:t>
            </a:r>
            <a:r>
              <a:rPr dirty="0"/>
              <a:t>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15" dirty="0"/>
              <a:t>кубанская</a:t>
            </a:r>
            <a:r>
              <a:rPr spc="5" dirty="0"/>
              <a:t> </a:t>
            </a:r>
            <a:r>
              <a:rPr dirty="0"/>
              <a:t>пресса»</a:t>
            </a:r>
          </a:p>
          <a:p>
            <a:pPr marL="12700">
              <a:lnSpc>
                <a:spcPts val="2115"/>
              </a:lnSpc>
            </a:pPr>
            <a:r>
              <a:rPr dirty="0"/>
              <a:t>(2016).</a:t>
            </a:r>
          </a:p>
          <a:p>
            <a:pPr marL="290830" indent="-278765">
              <a:lnSpc>
                <a:spcPts val="2115"/>
              </a:lnSpc>
              <a:buAutoNum type="arabicPeriod" startAt="5"/>
              <a:tabLst>
                <a:tab pos="291465" algn="l"/>
              </a:tabLst>
            </a:pPr>
            <a:r>
              <a:rPr spc="-5" dirty="0"/>
              <a:t>Д.Л. </a:t>
            </a:r>
            <a:r>
              <a:rPr spc="-10" dirty="0"/>
              <a:t>Стровский</a:t>
            </a:r>
            <a:r>
              <a:rPr spc="10" dirty="0"/>
              <a:t> </a:t>
            </a:r>
            <a:r>
              <a:rPr spc="-10" dirty="0"/>
              <a:t>«Отечественная</a:t>
            </a:r>
            <a:r>
              <a:rPr spc="45" dirty="0"/>
              <a:t> </a:t>
            </a:r>
            <a:r>
              <a:rPr spc="-10" dirty="0"/>
              <a:t>журналистика</a:t>
            </a:r>
            <a:r>
              <a:rPr spc="5" dirty="0"/>
              <a:t> </a:t>
            </a:r>
            <a:r>
              <a:rPr spc="-20" dirty="0"/>
              <a:t>новейшего</a:t>
            </a:r>
            <a:r>
              <a:rPr spc="25" dirty="0"/>
              <a:t> </a:t>
            </a:r>
            <a:r>
              <a:rPr spc="-15" dirty="0"/>
              <a:t>периода»</a:t>
            </a:r>
            <a:r>
              <a:rPr dirty="0"/>
              <a:t> </a:t>
            </a:r>
            <a:r>
              <a:rPr spc="-5" dirty="0"/>
              <a:t>(2017).</a:t>
            </a:r>
          </a:p>
          <a:p>
            <a:pPr marL="290830" indent="-278765">
              <a:lnSpc>
                <a:spcPts val="2110"/>
              </a:lnSpc>
              <a:buAutoNum type="arabicPeriod" startAt="5"/>
              <a:tabLst>
                <a:tab pos="291465" algn="l"/>
              </a:tabLst>
            </a:pPr>
            <a:r>
              <a:rPr spc="-10" dirty="0"/>
              <a:t>А.С.</a:t>
            </a:r>
            <a:r>
              <a:rPr dirty="0"/>
              <a:t> </a:t>
            </a:r>
            <a:r>
              <a:rPr spc="-35" dirty="0"/>
              <a:t>Обухов,</a:t>
            </a:r>
            <a:r>
              <a:rPr dirty="0"/>
              <a:t> </a:t>
            </a:r>
            <a:r>
              <a:rPr spc="-10" dirty="0"/>
              <a:t>А.В.</a:t>
            </a:r>
            <a:r>
              <a:rPr dirty="0"/>
              <a:t> </a:t>
            </a:r>
            <a:r>
              <a:rPr spc="-15" dirty="0"/>
              <a:t>Леонтович,</a:t>
            </a:r>
            <a:r>
              <a:rPr dirty="0"/>
              <a:t> </a:t>
            </a:r>
            <a:r>
              <a:rPr spc="-5" dirty="0"/>
              <a:t>В.</a:t>
            </a:r>
            <a:r>
              <a:rPr dirty="0"/>
              <a:t> </a:t>
            </a:r>
            <a:r>
              <a:rPr spc="-5" dirty="0"/>
              <a:t>И.</a:t>
            </a:r>
            <a:r>
              <a:rPr spc="25" dirty="0"/>
              <a:t> </a:t>
            </a:r>
            <a:r>
              <a:rPr spc="-20" dirty="0"/>
              <a:t>Слободчиков</a:t>
            </a:r>
            <a:r>
              <a:rPr spc="-15" dirty="0"/>
              <a:t> «Исследовательская</a:t>
            </a:r>
          </a:p>
          <a:p>
            <a:pPr marL="12700" marR="800735">
              <a:lnSpc>
                <a:spcPts val="2110"/>
              </a:lnSpc>
              <a:spcBef>
                <a:spcPts val="245"/>
              </a:spcBef>
            </a:pPr>
            <a:r>
              <a:rPr spc="-5" dirty="0"/>
              <a:t>деятельность</a:t>
            </a:r>
            <a:r>
              <a:rPr spc="20" dirty="0"/>
              <a:t> </a:t>
            </a:r>
            <a:r>
              <a:rPr spc="-10" dirty="0"/>
              <a:t>учащихся:</a:t>
            </a:r>
            <a:r>
              <a:rPr spc="-5" dirty="0"/>
              <a:t> </a:t>
            </a:r>
            <a:r>
              <a:rPr spc="-15" dirty="0"/>
              <a:t>от</a:t>
            </a:r>
            <a:r>
              <a:rPr spc="-10" dirty="0"/>
              <a:t> </a:t>
            </a:r>
            <a:r>
              <a:rPr spc="-15" dirty="0"/>
              <a:t>детского</a:t>
            </a:r>
            <a:r>
              <a:rPr spc="15" dirty="0"/>
              <a:t> </a:t>
            </a:r>
            <a:r>
              <a:rPr dirty="0"/>
              <a:t>сада</a:t>
            </a:r>
            <a:r>
              <a:rPr spc="15" dirty="0"/>
              <a:t> </a:t>
            </a:r>
            <a:r>
              <a:rPr spc="-5" dirty="0"/>
              <a:t>до</a:t>
            </a:r>
            <a:r>
              <a:rPr dirty="0"/>
              <a:t> </a:t>
            </a:r>
            <a:r>
              <a:rPr spc="-15" dirty="0"/>
              <a:t>вуза».</a:t>
            </a:r>
            <a:r>
              <a:rPr spc="-20" dirty="0"/>
              <a:t> </a:t>
            </a:r>
            <a:r>
              <a:rPr spc="-50" dirty="0"/>
              <a:t>Том</a:t>
            </a:r>
            <a:r>
              <a:rPr spc="5" dirty="0"/>
              <a:t> </a:t>
            </a:r>
            <a:r>
              <a:rPr spc="-5" dirty="0"/>
              <a:t>1 </a:t>
            </a:r>
            <a:r>
              <a:rPr spc="-15" dirty="0"/>
              <a:t>«Теория</a:t>
            </a:r>
            <a:r>
              <a:rPr spc="5" dirty="0"/>
              <a:t> </a:t>
            </a:r>
            <a:r>
              <a:rPr spc="-5" dirty="0"/>
              <a:t>и</a:t>
            </a:r>
            <a:r>
              <a:rPr spc="5" dirty="0"/>
              <a:t> </a:t>
            </a:r>
            <a:r>
              <a:rPr spc="-20" dirty="0"/>
              <a:t>методика», </a:t>
            </a:r>
            <a:r>
              <a:rPr spc="-535" dirty="0"/>
              <a:t> </a:t>
            </a:r>
            <a:r>
              <a:rPr spc="-15" dirty="0"/>
              <a:t>научно-методический </a:t>
            </a:r>
            <a:r>
              <a:rPr spc="-5" dirty="0"/>
              <a:t>сборник в </a:t>
            </a:r>
            <a:r>
              <a:rPr spc="-20" dirty="0"/>
              <a:t>двух</a:t>
            </a:r>
            <a:r>
              <a:rPr spc="-30" dirty="0"/>
              <a:t> </a:t>
            </a:r>
            <a:r>
              <a:rPr spc="-20" dirty="0"/>
              <a:t>томах</a:t>
            </a:r>
            <a:r>
              <a:rPr spc="-15" dirty="0"/>
              <a:t> </a:t>
            </a:r>
            <a:r>
              <a:rPr spc="-5" dirty="0"/>
              <a:t>(2010).</a:t>
            </a:r>
          </a:p>
          <a:p>
            <a:pPr marL="290830" indent="-278765">
              <a:lnSpc>
                <a:spcPts val="1870"/>
              </a:lnSpc>
              <a:buAutoNum type="arabicPeriod" startAt="7"/>
              <a:tabLst>
                <a:tab pos="291465" algn="l"/>
              </a:tabLst>
            </a:pPr>
            <a:r>
              <a:rPr spc="-75" dirty="0"/>
              <a:t>Р.П.</a:t>
            </a:r>
            <a:r>
              <a:rPr spc="15" dirty="0"/>
              <a:t> </a:t>
            </a:r>
            <a:r>
              <a:rPr dirty="0"/>
              <a:t>Овсепян</a:t>
            </a:r>
            <a:r>
              <a:rPr spc="20" dirty="0"/>
              <a:t> </a:t>
            </a:r>
            <a:r>
              <a:rPr spc="-10" dirty="0"/>
              <a:t>«История</a:t>
            </a:r>
            <a:r>
              <a:rPr spc="10" dirty="0"/>
              <a:t> </a:t>
            </a:r>
            <a:r>
              <a:rPr spc="-15" dirty="0"/>
              <a:t>новейшей</a:t>
            </a:r>
            <a:r>
              <a:rPr spc="15" dirty="0"/>
              <a:t> </a:t>
            </a:r>
            <a:r>
              <a:rPr spc="-15" dirty="0"/>
              <a:t>отечественной</a:t>
            </a:r>
            <a:r>
              <a:rPr spc="30" dirty="0"/>
              <a:t> </a:t>
            </a:r>
            <a:r>
              <a:rPr spc="-5" dirty="0"/>
              <a:t>журналистики</a:t>
            </a:r>
            <a:r>
              <a:rPr dirty="0"/>
              <a:t> </a:t>
            </a:r>
            <a:r>
              <a:rPr spc="-5" dirty="0"/>
              <a:t>(февраль</a:t>
            </a:r>
          </a:p>
          <a:p>
            <a:pPr marL="12700">
              <a:lnSpc>
                <a:spcPts val="2115"/>
              </a:lnSpc>
            </a:pPr>
            <a:r>
              <a:rPr spc="-5" dirty="0"/>
              <a:t>1917-90-е</a:t>
            </a:r>
            <a:r>
              <a:rPr spc="-35" dirty="0"/>
              <a:t> </a:t>
            </a:r>
            <a:r>
              <a:rPr spc="-55" dirty="0"/>
              <a:t>гг.)»</a:t>
            </a:r>
            <a:r>
              <a:rPr dirty="0"/>
              <a:t> (1999).</a:t>
            </a:r>
          </a:p>
          <a:p>
            <a:pPr marL="12700" marR="1763395">
              <a:lnSpc>
                <a:spcPct val="80000"/>
              </a:lnSpc>
              <a:spcBef>
                <a:spcPts val="270"/>
              </a:spcBef>
              <a:buAutoNum type="arabicPeriod" startAt="8"/>
              <a:tabLst>
                <a:tab pos="291465" algn="l"/>
              </a:tabLst>
            </a:pPr>
            <a:r>
              <a:rPr spc="-5" dirty="0"/>
              <a:t>Е.Л.</a:t>
            </a:r>
            <a:r>
              <a:rPr dirty="0"/>
              <a:t> </a:t>
            </a:r>
            <a:r>
              <a:rPr spc="-15" dirty="0"/>
              <a:t>Храмкова</a:t>
            </a:r>
            <a:r>
              <a:rPr dirty="0"/>
              <a:t> </a:t>
            </a:r>
            <a:r>
              <a:rPr spc="-10" dirty="0"/>
              <a:t>«Периодическая</a:t>
            </a:r>
            <a:r>
              <a:rPr spc="25" dirty="0"/>
              <a:t> </a:t>
            </a:r>
            <a:r>
              <a:rPr spc="-30" dirty="0"/>
              <a:t>печать</a:t>
            </a:r>
            <a:r>
              <a:rPr spc="20" dirty="0"/>
              <a:t> </a:t>
            </a:r>
            <a:r>
              <a:rPr dirty="0"/>
              <a:t>1941-1945</a:t>
            </a:r>
            <a:r>
              <a:rPr spc="-20" dirty="0"/>
              <a:t> </a:t>
            </a:r>
            <a:r>
              <a:rPr spc="-90" dirty="0"/>
              <a:t>гг.</a:t>
            </a:r>
            <a:r>
              <a:rPr spc="15" dirty="0"/>
              <a:t> </a:t>
            </a:r>
            <a:r>
              <a:rPr spc="-5" dirty="0"/>
              <a:t>в</a:t>
            </a:r>
            <a:r>
              <a:rPr dirty="0"/>
              <a:t> </a:t>
            </a:r>
            <a:r>
              <a:rPr spc="-15" dirty="0"/>
              <a:t>отечественной </a:t>
            </a:r>
            <a:r>
              <a:rPr spc="-535" dirty="0"/>
              <a:t> </a:t>
            </a:r>
            <a:r>
              <a:rPr spc="-10" dirty="0"/>
              <a:t>историографии</a:t>
            </a:r>
            <a:r>
              <a:rPr spc="10" dirty="0"/>
              <a:t> </a:t>
            </a:r>
            <a:r>
              <a:rPr spc="-15" dirty="0"/>
              <a:t>рубежа </a:t>
            </a:r>
            <a:r>
              <a:rPr dirty="0"/>
              <a:t>XX-XXI</a:t>
            </a:r>
            <a:r>
              <a:rPr spc="-40" dirty="0"/>
              <a:t> </a:t>
            </a:r>
            <a:r>
              <a:rPr spc="-5" dirty="0"/>
              <a:t>вв.» (2007).</a:t>
            </a:r>
          </a:p>
          <a:p>
            <a:pPr marL="12700" marR="946150">
              <a:lnSpc>
                <a:spcPct val="80000"/>
              </a:lnSpc>
              <a:buAutoNum type="arabicPeriod" startAt="8"/>
              <a:tabLst>
                <a:tab pos="291465" algn="l"/>
              </a:tabLst>
            </a:pPr>
            <a:r>
              <a:rPr spc="-10" dirty="0"/>
              <a:t>А.В.</a:t>
            </a:r>
            <a:r>
              <a:rPr spc="5" dirty="0"/>
              <a:t> </a:t>
            </a:r>
            <a:r>
              <a:rPr spc="-10" dirty="0"/>
              <a:t>Чеботарев</a:t>
            </a:r>
            <a:r>
              <a:rPr spc="5" dirty="0"/>
              <a:t> </a:t>
            </a:r>
            <a:r>
              <a:rPr spc="-20" dirty="0"/>
              <a:t>«Журналисты</a:t>
            </a:r>
            <a:r>
              <a:rPr dirty="0"/>
              <a:t> </a:t>
            </a:r>
            <a:r>
              <a:rPr spc="-5" dirty="0"/>
              <a:t>на</a:t>
            </a:r>
            <a:r>
              <a:rPr spc="-10" dirty="0"/>
              <a:t> войне»</a:t>
            </a:r>
            <a:r>
              <a:rPr spc="15" dirty="0"/>
              <a:t> </a:t>
            </a:r>
            <a:r>
              <a:rPr spc="-5" dirty="0"/>
              <a:t>(о</a:t>
            </a:r>
            <a:r>
              <a:rPr spc="10" dirty="0"/>
              <a:t> </a:t>
            </a:r>
            <a:r>
              <a:rPr spc="-15" dirty="0"/>
              <a:t>книге</a:t>
            </a:r>
            <a:r>
              <a:rPr spc="15" dirty="0"/>
              <a:t> </a:t>
            </a:r>
            <a:r>
              <a:rPr spc="-5" dirty="0"/>
              <a:t>С.М.</a:t>
            </a:r>
            <a:r>
              <a:rPr spc="5" dirty="0"/>
              <a:t> </a:t>
            </a:r>
            <a:r>
              <a:rPr spc="-15" dirty="0"/>
              <a:t>Борзунова</a:t>
            </a:r>
            <a:r>
              <a:rPr dirty="0"/>
              <a:t> </a:t>
            </a:r>
            <a:r>
              <a:rPr spc="-10" dirty="0"/>
              <a:t>«История </a:t>
            </a:r>
            <a:r>
              <a:rPr spc="-535" dirty="0"/>
              <a:t> </a:t>
            </a:r>
            <a:r>
              <a:rPr spc="-15" dirty="0"/>
              <a:t>Отечественной</a:t>
            </a:r>
            <a:r>
              <a:rPr spc="45" dirty="0"/>
              <a:t> </a:t>
            </a:r>
            <a:r>
              <a:rPr spc="-5" dirty="0"/>
              <a:t>журналистики» (2009).</a:t>
            </a:r>
          </a:p>
          <a:p>
            <a:pPr marR="5080" algn="r">
              <a:lnSpc>
                <a:spcPct val="100000"/>
              </a:lnSpc>
              <a:spcBef>
                <a:spcPts val="380"/>
              </a:spcBef>
            </a:pP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Инновационный</a:t>
            </a:r>
            <a:r>
              <a:rPr sz="1200" b="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социально-патриотический</a:t>
            </a:r>
            <a:r>
              <a:rPr sz="1200" b="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проект</a:t>
            </a:r>
            <a:r>
              <a:rPr sz="1200" b="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«Интерактивная</a:t>
            </a:r>
            <a:r>
              <a:rPr sz="1200" b="0" spc="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медиаплощадка</a:t>
            </a:r>
            <a:r>
              <a:rPr sz="1200" b="0" spc="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«Хроника</a:t>
            </a:r>
            <a:r>
              <a:rPr sz="1200" b="0" spc="3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войны»</a:t>
            </a:r>
            <a:r>
              <a:rPr sz="1200" b="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dirty="0">
                <a:solidFill>
                  <a:srgbClr val="888888"/>
                </a:solidFill>
                <a:latin typeface="Corbel"/>
                <a:cs typeface="Corbel"/>
              </a:rPr>
              <a:t>в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ct val="100000"/>
              </a:lnSpc>
            </a:pP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рамках</a:t>
            </a:r>
            <a:r>
              <a:rPr sz="1200" b="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патриотического</a:t>
            </a:r>
            <a:r>
              <a:rPr sz="1200" b="0" spc="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воспитания </a:t>
            </a:r>
            <a:r>
              <a:rPr sz="1200" b="0" dirty="0">
                <a:solidFill>
                  <a:srgbClr val="888888"/>
                </a:solidFill>
                <a:latin typeface="Corbel"/>
                <a:cs typeface="Corbel"/>
              </a:rPr>
              <a:t>и</a:t>
            </a:r>
            <a:r>
              <a:rPr sz="1200" b="0" spc="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b="0" spc="-5" dirty="0">
                <a:solidFill>
                  <a:srgbClr val="888888"/>
                </a:solidFill>
                <a:latin typeface="Corbel"/>
                <a:cs typeface="Corbel"/>
              </a:rPr>
              <a:t>профориентации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426504"/>
            <a:ext cx="1035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2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11936095" cy="6858000"/>
            <a:chOff x="0" y="0"/>
            <a:chExt cx="11936095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58595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3104" y="68580"/>
              <a:ext cx="1688592" cy="20375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47444" y="68580"/>
              <a:ext cx="3006852" cy="203758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16495" y="68580"/>
              <a:ext cx="3073907" cy="203758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735055" y="890016"/>
              <a:ext cx="1200911" cy="210311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7971" y="983106"/>
            <a:ext cx="31248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/>
              <a:t>АКТУАЛЬНОСТЬ: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054100" y="1386411"/>
            <a:ext cx="10668635" cy="523938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410209" algn="ctr">
              <a:lnSpc>
                <a:spcPct val="100000"/>
              </a:lnSpc>
              <a:spcBef>
                <a:spcPts val="455"/>
              </a:spcBef>
            </a:pPr>
            <a:r>
              <a:rPr sz="2000" b="1" spc="-5" dirty="0">
                <a:latin typeface="Times New Roman"/>
                <a:cs typeface="Times New Roman"/>
              </a:rPr>
              <a:t>Актуальность </a:t>
            </a:r>
            <a:r>
              <a:rPr sz="2000" b="1" spc="-10" dirty="0">
                <a:latin typeface="Times New Roman"/>
                <a:cs typeface="Times New Roman"/>
              </a:rPr>
              <a:t>работы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" dirty="0">
                <a:latin typeface="Times New Roman"/>
                <a:cs typeface="Times New Roman"/>
              </a:rPr>
              <a:t> рамках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интерактивной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медиаплощадки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«Хроника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войны»</a:t>
            </a:r>
            <a:endParaRPr sz="2000">
              <a:latin typeface="Times New Roman"/>
              <a:cs typeface="Times New Roman"/>
            </a:endParaRPr>
          </a:p>
          <a:p>
            <a:pPr marL="128270" marR="158750" algn="ctr">
              <a:lnSpc>
                <a:spcPct val="114999"/>
              </a:lnSpc>
            </a:pPr>
            <a:r>
              <a:rPr sz="2000" b="1" spc="-5" dirty="0">
                <a:latin typeface="Times New Roman"/>
                <a:cs typeface="Times New Roman"/>
              </a:rPr>
              <a:t>заключается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5" dirty="0">
                <a:latin typeface="Times New Roman"/>
                <a:cs typeface="Times New Roman"/>
              </a:rPr>
              <a:t>изучении истории нашей </a:t>
            </a:r>
            <a:r>
              <a:rPr sz="2000" b="1" spc="-20" dirty="0">
                <a:latin typeface="Times New Roman"/>
                <a:cs typeface="Times New Roman"/>
              </a:rPr>
              <a:t>Родины </a:t>
            </a:r>
            <a:r>
              <a:rPr sz="2000" b="1" spc="-5" dirty="0">
                <a:latin typeface="Times New Roman"/>
                <a:cs typeface="Times New Roman"/>
              </a:rPr>
              <a:t>через газетный </a:t>
            </a:r>
            <a:r>
              <a:rPr sz="2000" b="1" spc="-10" dirty="0">
                <a:latin typeface="Times New Roman"/>
                <a:cs typeface="Times New Roman"/>
              </a:rPr>
              <a:t>материал, формировании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патриотической </a:t>
            </a:r>
            <a:r>
              <a:rPr sz="2000" b="1" spc="-5" dirty="0">
                <a:latin typeface="Times New Roman"/>
                <a:cs typeface="Times New Roman"/>
              </a:rPr>
              <a:t>гражданской позиции </a:t>
            </a:r>
            <a:r>
              <a:rPr sz="2000" b="1" dirty="0">
                <a:latin typeface="Times New Roman"/>
                <a:cs typeface="Times New Roman"/>
              </a:rPr>
              <a:t>и любви к </a:t>
            </a:r>
            <a:r>
              <a:rPr sz="2000" b="1" spc="-20" dirty="0">
                <a:latin typeface="Times New Roman"/>
                <a:cs typeface="Times New Roman"/>
              </a:rPr>
              <a:t>Родине, </a:t>
            </a:r>
            <a:r>
              <a:rPr sz="2000" b="1" dirty="0">
                <a:latin typeface="Times New Roman"/>
                <a:cs typeface="Times New Roman"/>
              </a:rPr>
              <a:t>а </a:t>
            </a:r>
            <a:r>
              <a:rPr sz="2000" b="1" spc="-5" dirty="0">
                <a:latin typeface="Times New Roman"/>
                <a:cs typeface="Times New Roman"/>
              </a:rPr>
              <a:t>также получении первичных </a:t>
            </a:r>
            <a:r>
              <a:rPr sz="2000" b="1" dirty="0">
                <a:latin typeface="Times New Roman"/>
                <a:cs typeface="Times New Roman"/>
              </a:rPr>
              <a:t> знаний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области</a:t>
            </a:r>
            <a:r>
              <a:rPr sz="2000" b="1" spc="-5" dirty="0">
                <a:latin typeface="Times New Roman"/>
                <a:cs typeface="Times New Roman"/>
              </a:rPr>
              <a:t> журналистики,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экскурсионной,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историко-краеведческой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работы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и,</a:t>
            </a:r>
            <a:endParaRPr sz="2000">
              <a:latin typeface="Times New Roman"/>
              <a:cs typeface="Times New Roman"/>
            </a:endParaRPr>
          </a:p>
          <a:p>
            <a:pPr marR="9525" algn="ctr">
              <a:lnSpc>
                <a:spcPct val="100000"/>
              </a:lnSpc>
              <a:spcBef>
                <a:spcPts val="360"/>
              </a:spcBef>
            </a:pPr>
            <a:r>
              <a:rPr sz="2000" b="1" spc="-10" dirty="0">
                <a:latin typeface="Times New Roman"/>
                <a:cs typeface="Times New Roman"/>
              </a:rPr>
              <a:t>главное,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latin typeface="Times New Roman"/>
                <a:cs typeface="Times New Roman"/>
              </a:rPr>
              <a:t>возможность</a:t>
            </a:r>
            <a:r>
              <a:rPr sz="2000" b="1" spc="49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отстаивать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свою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20" dirty="0">
                <a:latin typeface="Times New Roman"/>
                <a:cs typeface="Times New Roman"/>
              </a:rPr>
              <a:t>точку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30" dirty="0">
                <a:latin typeface="Times New Roman"/>
                <a:cs typeface="Times New Roman"/>
              </a:rPr>
              <a:t>ходе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дискуссий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даже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интерактивном</a:t>
            </a:r>
            <a:r>
              <a:rPr sz="2000" b="1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мире.</a:t>
            </a:r>
            <a:endParaRPr sz="2000">
              <a:latin typeface="Times New Roman"/>
              <a:cs typeface="Times New Roman"/>
            </a:endParaRPr>
          </a:p>
          <a:p>
            <a:pPr marR="643255" algn="ctr">
              <a:lnSpc>
                <a:spcPct val="100000"/>
              </a:lnSpc>
              <a:spcBef>
                <a:spcPts val="370"/>
              </a:spcBef>
            </a:pPr>
            <a:r>
              <a:rPr sz="2400" b="1" spc="-20" dirty="0">
                <a:latin typeface="Times New Roman"/>
                <a:cs typeface="Times New Roman"/>
              </a:rPr>
              <a:t>Гипотеза:</a:t>
            </a:r>
            <a:endParaRPr sz="2400">
              <a:latin typeface="Times New Roman"/>
              <a:cs typeface="Times New Roman"/>
            </a:endParaRPr>
          </a:p>
          <a:p>
            <a:pPr marL="421005" marR="461009" indent="1270" algn="ctr">
              <a:lnSpc>
                <a:spcPct val="100000"/>
              </a:lnSpc>
              <a:spcBef>
                <a:spcPts val="265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 </a:t>
            </a:r>
            <a:r>
              <a:rPr sz="2400" b="1" u="heavy" spc="-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ходе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работы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была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выдвинута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гипотеза,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которая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предполагает,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что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функционирование</a:t>
            </a:r>
            <a:r>
              <a:rPr sz="2400" b="1" u="heavy" spc="4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интерактивной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медиаплощадки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«Хроника</a:t>
            </a:r>
            <a:r>
              <a:rPr sz="2400" b="1" u="heavy" spc="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войны»</a:t>
            </a:r>
            <a:endParaRPr sz="2400">
              <a:latin typeface="Times New Roman"/>
              <a:cs typeface="Times New Roman"/>
            </a:endParaRPr>
          </a:p>
          <a:p>
            <a:pPr marL="59690" marR="97790" indent="635" algn="ctr">
              <a:lnSpc>
                <a:spcPct val="99500"/>
              </a:lnSpc>
              <a:spcBef>
                <a:spcPts val="15"/>
              </a:spcBef>
            </a:pP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способствует </a:t>
            </a:r>
            <a:r>
              <a:rPr sz="2400" b="1" u="heavy" spc="-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многоуровневому,</a:t>
            </a:r>
            <a:r>
              <a:rPr sz="2400" b="1" u="heavy" spc="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как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реальному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общению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дискуссии,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так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 </a:t>
            </a:r>
            <a:r>
              <a:rPr sz="2400" b="1" spc="5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онлайн-изучению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истории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нашей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страны.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Это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позволяет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воспитывать 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гуманные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чувства и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отношение,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что,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в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свою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очередь,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является</a:t>
            </a:r>
            <a:r>
              <a:rPr sz="2400" b="1" u="heavy" spc="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одной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из 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первоочерёдных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задач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нашего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проекта,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обеспечивающих</a:t>
            </a:r>
            <a:r>
              <a:rPr sz="2400" b="1" u="heavy" spc="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формирование 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личности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только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педагога,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обучающегося,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но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и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всех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окружающих</a:t>
            </a:r>
            <a:r>
              <a:rPr sz="2400" b="1" u="heavy" spc="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лиц.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55"/>
              </a:spcBef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Инновационный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социально-патриотический</a:t>
            </a:r>
            <a:r>
              <a:rPr sz="120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проект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«Интерактивная</a:t>
            </a:r>
            <a:r>
              <a:rPr sz="1200" spc="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медиаплощадка</a:t>
            </a:r>
            <a:endParaRPr sz="1200">
              <a:latin typeface="Corbel"/>
              <a:cs typeface="Corbel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«Хроника</a:t>
            </a:r>
            <a:r>
              <a:rPr sz="120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войны»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в</a:t>
            </a:r>
            <a:r>
              <a:rPr sz="1200" spc="1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рамках</a:t>
            </a:r>
            <a:r>
              <a:rPr sz="1200" spc="1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патриотического</a:t>
            </a:r>
            <a:r>
              <a:rPr sz="1200" spc="1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воспитания</a:t>
            </a:r>
            <a:r>
              <a:rPr sz="1200" spc="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и</a:t>
            </a:r>
            <a:r>
              <a:rPr sz="1200" spc="1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профориентации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939" y="6426504"/>
            <a:ext cx="9461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3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0"/>
            <a:ext cx="4503420" cy="6858000"/>
            <a:chOff x="0" y="0"/>
            <a:chExt cx="4503420" cy="68580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35735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45792" y="77723"/>
              <a:ext cx="2357628" cy="136093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1415" y="970914"/>
            <a:ext cx="7432040" cy="3034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</a:pPr>
            <a:r>
              <a:rPr sz="2000" b="1" spc="-10" dirty="0">
                <a:latin typeface="Times New Roman"/>
                <a:cs typeface="Times New Roman"/>
              </a:rPr>
              <a:t>Новизна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интерактивной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медиаплощадки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заключается</a:t>
            </a:r>
            <a:r>
              <a:rPr sz="2000" b="1" dirty="0">
                <a:latin typeface="Times New Roman"/>
                <a:cs typeface="Times New Roman"/>
              </a:rPr>
              <a:t> в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b="1" spc="-5" dirty="0">
                <a:latin typeface="Times New Roman"/>
                <a:cs typeface="Times New Roman"/>
              </a:rPr>
              <a:t>интегративной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работе,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включающей</a:t>
            </a:r>
            <a:r>
              <a:rPr sz="2000" b="1" spc="-5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себя </a:t>
            </a:r>
            <a:r>
              <a:rPr sz="2000" b="1" dirty="0">
                <a:latin typeface="Times New Roman"/>
                <a:cs typeface="Times New Roman"/>
              </a:rPr>
              <a:t>три</a:t>
            </a:r>
            <a:r>
              <a:rPr sz="2000" b="1" spc="-5" dirty="0">
                <a:latin typeface="Times New Roman"/>
                <a:cs typeface="Times New Roman"/>
              </a:rPr>
              <a:t> направления: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историческое;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70"/>
              </a:spcBef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sz="2000" b="1" spc="-10" dirty="0">
                <a:latin typeface="Times New Roman"/>
                <a:cs typeface="Times New Roman"/>
              </a:rPr>
              <a:t>педагогическое;</a:t>
            </a:r>
            <a:endParaRPr sz="20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755"/>
              </a:spcBef>
              <a:buFont typeface="Times New Roman"/>
              <a:buChar char="-"/>
              <a:tabLst>
                <a:tab pos="299085" algn="l"/>
                <a:tab pos="299720" algn="l"/>
              </a:tabLst>
            </a:pPr>
            <a:r>
              <a:rPr sz="2000" b="1" spc="-5" dirty="0">
                <a:latin typeface="Times New Roman"/>
                <a:cs typeface="Times New Roman"/>
              </a:rPr>
              <a:t>профориентационное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(журналистика).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755"/>
              </a:spcBef>
            </a:pPr>
            <a:r>
              <a:rPr sz="2000" b="1" spc="-15" dirty="0">
                <a:latin typeface="Times New Roman"/>
                <a:cs typeface="Times New Roman"/>
              </a:rPr>
              <a:t>Такое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эффективное</a:t>
            </a:r>
            <a:r>
              <a:rPr sz="2000" b="1" spc="3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сочетание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традиционных</a:t>
            </a:r>
            <a:r>
              <a:rPr sz="2000" b="1" spc="-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160"/>
              </a:lnSpc>
              <a:spcBef>
                <a:spcPts val="155"/>
              </a:spcBef>
            </a:pPr>
            <a:r>
              <a:rPr sz="2000" b="1" dirty="0">
                <a:latin typeface="Times New Roman"/>
                <a:cs typeface="Times New Roman"/>
              </a:rPr>
              <a:t>нетрадиционных </a:t>
            </a:r>
            <a:r>
              <a:rPr sz="2000" b="1" spc="-20" dirty="0">
                <a:latin typeface="Times New Roman"/>
                <a:cs typeface="Times New Roman"/>
              </a:rPr>
              <a:t>методов </a:t>
            </a:r>
            <a:r>
              <a:rPr sz="2000" b="1" dirty="0">
                <a:latin typeface="Times New Roman"/>
                <a:cs typeface="Times New Roman"/>
              </a:rPr>
              <a:t>и </a:t>
            </a:r>
            <a:r>
              <a:rPr sz="2000" b="1" spc="-10" dirty="0">
                <a:latin typeface="Times New Roman"/>
                <a:cs typeface="Times New Roman"/>
              </a:rPr>
              <a:t>приёмов </a:t>
            </a:r>
            <a:r>
              <a:rPr sz="2000" b="1" dirty="0">
                <a:latin typeface="Times New Roman"/>
                <a:cs typeface="Times New Roman"/>
              </a:rPr>
              <a:t>в </a:t>
            </a:r>
            <a:r>
              <a:rPr sz="2000" b="1" spc="-10" dirty="0">
                <a:latin typeface="Times New Roman"/>
                <a:cs typeface="Times New Roman"/>
              </a:rPr>
              <a:t>образовательной </a:t>
            </a:r>
            <a:r>
              <a:rPr sz="2000" b="1" spc="-5" dirty="0">
                <a:latin typeface="Times New Roman"/>
                <a:cs typeface="Times New Roman"/>
              </a:rPr>
              <a:t>среде на </a:t>
            </a:r>
            <a:r>
              <a:rPr sz="2000" b="1" spc="-484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платформах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медиапространства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не</a:t>
            </a:r>
            <a:r>
              <a:rPr sz="2000" b="1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встречалось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в</a:t>
            </a:r>
            <a:r>
              <a:rPr sz="2000" b="1" spc="-1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latin typeface="Times New Roman"/>
                <a:cs typeface="Times New Roman"/>
              </a:rPr>
              <a:t>раннее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130"/>
              </a:lnSpc>
            </a:pPr>
            <a:r>
              <a:rPr sz="2000" b="1" spc="-5" dirty="0">
                <a:latin typeface="Times New Roman"/>
                <a:cs typeface="Times New Roman"/>
              </a:rPr>
              <a:t>разработанных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проектах.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1612880" cy="6858000"/>
            <a:chOff x="0" y="0"/>
            <a:chExt cx="1161288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35735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77655" y="3563111"/>
              <a:ext cx="2935224" cy="205282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19783" y="4235196"/>
              <a:ext cx="2554224" cy="24856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60975" y="3980688"/>
              <a:ext cx="3253739" cy="22372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51976" y="784859"/>
              <a:ext cx="2372868" cy="25527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55363" y="27432"/>
              <a:ext cx="3450336" cy="98298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94097" y="6419547"/>
            <a:ext cx="749935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Инновационный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социально-патриотический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проект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«Интерактивная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медиаплощадка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«Хроника</a:t>
            </a:r>
            <a:r>
              <a:rPr sz="1200" spc="2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войны»</a:t>
            </a:r>
            <a:r>
              <a:rPr sz="120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в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рамках</a:t>
            </a:r>
            <a:endParaRPr sz="1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патриотического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воспитания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и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orbel"/>
                <a:cs typeface="Corbel"/>
              </a:rPr>
              <a:t>профориентации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1539" y="6465650"/>
            <a:ext cx="1568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orbel"/>
                <a:cs typeface="Corbel"/>
              </a:rPr>
              <a:t>4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50611" y="443941"/>
            <a:ext cx="21920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dirty="0"/>
              <a:t>Цель</a:t>
            </a:r>
            <a:r>
              <a:rPr sz="2600" spc="-65" dirty="0"/>
              <a:t> </a:t>
            </a:r>
            <a:r>
              <a:rPr sz="2600" dirty="0"/>
              <a:t>проекта:</a:t>
            </a:r>
            <a:endParaRPr sz="2600"/>
          </a:p>
        </p:txBody>
      </p:sp>
      <p:sp>
        <p:nvSpPr>
          <p:cNvPr id="4" name="object 4"/>
          <p:cNvSpPr txBox="1"/>
          <p:nvPr/>
        </p:nvSpPr>
        <p:spPr>
          <a:xfrm>
            <a:off x="1173886" y="880363"/>
            <a:ext cx="9700260" cy="2030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3550" marR="322580" indent="386715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imes New Roman"/>
                <a:cs typeface="Times New Roman"/>
              </a:rPr>
              <a:t>Изучение истории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нашей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Родины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период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Великой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Отечественной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войны</a:t>
            </a:r>
            <a:r>
              <a:rPr sz="2200" b="1" spc="-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через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призму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соприкосновения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с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первоисточниками,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а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именно</a:t>
            </a:r>
            <a:endParaRPr sz="2200">
              <a:latin typeface="Times New Roman"/>
              <a:cs typeface="Times New Roman"/>
            </a:endParaRPr>
          </a:p>
          <a:p>
            <a:pPr marL="611505" marR="5080" indent="-599440">
              <a:lnSpc>
                <a:spcPct val="100000"/>
              </a:lnSpc>
            </a:pPr>
            <a:r>
              <a:rPr sz="2200" b="1" spc="-15" dirty="0">
                <a:latin typeface="Times New Roman"/>
                <a:cs typeface="Times New Roman"/>
              </a:rPr>
              <a:t>подлинными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экземплярами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прессы</a:t>
            </a:r>
            <a:r>
              <a:rPr sz="2200" b="1" spc="25" dirty="0">
                <a:latin typeface="Times New Roman"/>
                <a:cs typeface="Times New Roman"/>
              </a:rPr>
              <a:t> </a:t>
            </a:r>
            <a:r>
              <a:rPr sz="2200" b="1" spc="-30" dirty="0">
                <a:latin typeface="Times New Roman"/>
                <a:cs typeface="Times New Roman"/>
              </a:rPr>
              <a:t>тех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времён,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которыми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есть</a:t>
            </a:r>
            <a:r>
              <a:rPr sz="2200" b="1" spc="35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возможность </a:t>
            </a:r>
            <a:r>
              <a:rPr sz="2200" b="1" spc="-53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поделиться </a:t>
            </a:r>
            <a:r>
              <a:rPr sz="2200" b="1" spc="-5" dirty="0">
                <a:latin typeface="Times New Roman"/>
                <a:cs typeface="Times New Roman"/>
              </a:rPr>
              <a:t>не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20" dirty="0">
                <a:latin typeface="Times New Roman"/>
                <a:cs typeface="Times New Roman"/>
              </a:rPr>
              <a:t>только</a:t>
            </a:r>
            <a:r>
              <a:rPr sz="2200" b="1" spc="-2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 режиме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локальном </a:t>
            </a:r>
            <a:r>
              <a:rPr sz="2200" b="1" spc="-5" dirty="0">
                <a:latin typeface="Times New Roman"/>
                <a:cs typeface="Times New Roman"/>
              </a:rPr>
              <a:t>и</a:t>
            </a:r>
            <a:r>
              <a:rPr sz="2200" b="1" spc="-1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интервьюирования,</a:t>
            </a:r>
            <a:r>
              <a:rPr sz="2200" b="1" spc="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а 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посредством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создания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ресурса,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позволяющего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представить</a:t>
            </a:r>
            <a:r>
              <a:rPr sz="2200" b="1" spc="15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данный</a:t>
            </a:r>
            <a:endParaRPr sz="2200">
              <a:latin typeface="Times New Roman"/>
              <a:cs typeface="Times New Roman"/>
            </a:endParaRPr>
          </a:p>
          <a:p>
            <a:pPr marL="1202690">
              <a:lnSpc>
                <a:spcPts val="2595"/>
              </a:lnSpc>
            </a:pPr>
            <a:r>
              <a:rPr sz="2200" b="1" spc="-10" dirty="0">
                <a:latin typeface="Times New Roman"/>
                <a:cs typeface="Times New Roman"/>
              </a:rPr>
              <a:t>выставочный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материал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на</a:t>
            </a:r>
            <a:r>
              <a:rPr sz="2200" b="1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всех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0" dirty="0">
                <a:latin typeface="Times New Roman"/>
                <a:cs typeface="Times New Roman"/>
              </a:rPr>
              <a:t>просторах</a:t>
            </a:r>
            <a:r>
              <a:rPr sz="2200" b="1" spc="-5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Times New Roman"/>
                <a:cs typeface="Times New Roman"/>
              </a:rPr>
              <a:t>сети</a:t>
            </a:r>
            <a:r>
              <a:rPr sz="2200" b="1" spc="10" dirty="0">
                <a:latin typeface="Times New Roman"/>
                <a:cs typeface="Times New Roman"/>
              </a:rPr>
              <a:t> </a:t>
            </a:r>
            <a:r>
              <a:rPr sz="2200" b="1" spc="-25" dirty="0">
                <a:latin typeface="Times New Roman"/>
                <a:cs typeface="Times New Roman"/>
              </a:rPr>
              <a:t>Интернет.</a:t>
            </a:r>
            <a:endParaRPr sz="22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11224" y="3233927"/>
            <a:ext cx="9421495" cy="2865120"/>
            <a:chOff x="1411224" y="3233927"/>
            <a:chExt cx="9421495" cy="28651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1224" y="3233927"/>
              <a:ext cx="4340352" cy="28651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42532" y="3233927"/>
              <a:ext cx="4290060" cy="286512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343515" y="1246644"/>
            <a:ext cx="1848484" cy="1931530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594097" y="6419547"/>
            <a:ext cx="749935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Инновационный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социально-патриотический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проект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«Интерактивная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медиаплощадка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«Хроника</a:t>
            </a:r>
            <a:r>
              <a:rPr sz="1200" spc="2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войны»</a:t>
            </a:r>
            <a:r>
              <a:rPr sz="120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в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рамках</a:t>
            </a:r>
            <a:endParaRPr sz="1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патриотического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воспитания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и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orbel"/>
                <a:cs typeface="Corbel"/>
              </a:rPr>
              <a:t>профориентации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539" y="6465650"/>
            <a:ext cx="1568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orbel"/>
                <a:cs typeface="Corbel"/>
              </a:rPr>
              <a:t>5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2990" y="601725"/>
            <a:ext cx="7662545" cy="5146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 algn="ctr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Times New Roman"/>
                <a:cs typeface="Times New Roman"/>
              </a:rPr>
              <a:t>Задачи: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Познакомить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обучающихся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историей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Великой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Отечественной</a:t>
            </a:r>
            <a:r>
              <a:rPr sz="1600" b="1" spc="6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войны,</a:t>
            </a:r>
            <a:endParaRPr sz="16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Times New Roman"/>
                <a:cs typeface="Times New Roman"/>
              </a:rPr>
              <a:t>военных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подвигов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через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газетный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материал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периода</a:t>
            </a:r>
            <a:r>
              <a:rPr sz="1600" b="1" dirty="0">
                <a:latin typeface="Times New Roman"/>
                <a:cs typeface="Times New Roman"/>
              </a:rPr>
              <a:t> 1941-1945</a:t>
            </a:r>
            <a:r>
              <a:rPr sz="1600" b="1" spc="-25" dirty="0">
                <a:latin typeface="Times New Roman"/>
                <a:cs typeface="Times New Roman"/>
              </a:rPr>
              <a:t> </a:t>
            </a:r>
            <a:r>
              <a:rPr sz="1600" b="1" spc="-70" dirty="0">
                <a:latin typeface="Times New Roman"/>
                <a:cs typeface="Times New Roman"/>
              </a:rPr>
              <a:t>гг.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>
              <a:latin typeface="Times New Roman"/>
              <a:cs typeface="Times New Roman"/>
            </a:endParaRPr>
          </a:p>
          <a:p>
            <a:pPr marL="469265" marR="601345" indent="-457200">
              <a:lnSpc>
                <a:spcPct val="100000"/>
              </a:lnSpc>
              <a:spcBef>
                <a:spcPts val="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Сформировать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патриотическую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гражданскую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позицию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подрастающего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поколения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через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20" dirty="0">
                <a:latin typeface="Times New Roman"/>
                <a:cs typeface="Times New Roman"/>
              </a:rPr>
              <a:t>работу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выставочным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материалом.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2"/>
            </a:pPr>
            <a:endParaRPr sz="16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buAutoNum type="arabicPeriod" startAt="2"/>
              <a:tabLst>
                <a:tab pos="469265" algn="l"/>
                <a:tab pos="46990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Сформировать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начальные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представления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первичных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журналистских</a:t>
            </a:r>
            <a:endParaRPr sz="1600">
              <a:latin typeface="Times New Roman"/>
              <a:cs typeface="Times New Roman"/>
            </a:endParaRPr>
          </a:p>
          <a:p>
            <a:pPr marL="469265" marR="5080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качествах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навыках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посредством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самостоятельной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творческой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работы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30" dirty="0">
                <a:latin typeface="Times New Roman"/>
                <a:cs typeface="Times New Roman"/>
              </a:rPr>
              <a:t>ходе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интерактивной</a:t>
            </a:r>
            <a:r>
              <a:rPr sz="1600" b="1" spc="4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беседы.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469265" marR="208915" indent="-457200">
              <a:lnSpc>
                <a:spcPct val="100000"/>
              </a:lnSpc>
              <a:buAutoNum type="arabicPeriod" startAt="4"/>
              <a:tabLst>
                <a:tab pos="469265" algn="l"/>
                <a:tab pos="469900" algn="l"/>
              </a:tabLst>
            </a:pPr>
            <a:r>
              <a:rPr sz="1600" b="1" spc="-15" dirty="0">
                <a:latin typeface="Times New Roman"/>
                <a:cs typeface="Times New Roman"/>
              </a:rPr>
              <a:t>Обучить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детей</a:t>
            </a:r>
            <a:r>
              <a:rPr sz="1600" b="1" spc="5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построению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самостоятельных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высказываний,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умению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вести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диалог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как</a:t>
            </a:r>
            <a:r>
              <a:rPr sz="1600" b="1" spc="-5" dirty="0">
                <a:latin typeface="Times New Roman"/>
                <a:cs typeface="Times New Roman"/>
              </a:rPr>
              <a:t> со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сверстниками,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так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и со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взрослыми.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Times New Roman"/>
              <a:buAutoNum type="arabicPeriod" startAt="4"/>
            </a:pPr>
            <a:endParaRPr sz="1650">
              <a:latin typeface="Times New Roman"/>
              <a:cs typeface="Times New Roman"/>
            </a:endParaRPr>
          </a:p>
          <a:p>
            <a:pPr marL="469265" indent="-457200">
              <a:lnSpc>
                <a:spcPct val="100000"/>
              </a:lnSpc>
              <a:spcBef>
                <a:spcPts val="5"/>
              </a:spcBef>
              <a:buAutoNum type="arabicPeriod" startAt="4"/>
              <a:tabLst>
                <a:tab pos="469265" algn="l"/>
                <a:tab pos="46990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Развить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коммуникативные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навыки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личного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взаимодействия</a:t>
            </a:r>
            <a:r>
              <a:rPr sz="1600" b="1" spc="4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детей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друг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endParaRPr sz="1600">
              <a:latin typeface="Times New Roman"/>
              <a:cs typeface="Times New Roman"/>
            </a:endParaRPr>
          </a:p>
          <a:p>
            <a:pPr marL="469265" marR="787400">
              <a:lnSpc>
                <a:spcPct val="100000"/>
              </a:lnSpc>
            </a:pPr>
            <a:r>
              <a:rPr sz="1600" b="1" spc="-25" dirty="0">
                <a:latin typeface="Times New Roman"/>
                <a:cs typeface="Times New Roman"/>
              </a:rPr>
              <a:t>другом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паре,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группе,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коллективе.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связи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 эпидемиологической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обстановкой </a:t>
            </a:r>
            <a:r>
              <a:rPr sz="1600" b="1" spc="-5" dirty="0">
                <a:latin typeface="Times New Roman"/>
                <a:cs typeface="Times New Roman"/>
              </a:rPr>
              <a:t>мероприятия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могут </a:t>
            </a:r>
            <a:r>
              <a:rPr sz="1600" b="1" spc="-20" dirty="0">
                <a:latin typeface="Times New Roman"/>
                <a:cs typeface="Times New Roman"/>
              </a:rPr>
              <a:t>проходить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в </a:t>
            </a:r>
            <a:r>
              <a:rPr sz="1600" b="1" spc="-10" dirty="0">
                <a:latin typeface="Times New Roman"/>
                <a:cs typeface="Times New Roman"/>
              </a:rPr>
              <a:t>режиме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онлайн.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650">
              <a:latin typeface="Times New Roman"/>
              <a:cs typeface="Times New Roman"/>
            </a:endParaRPr>
          </a:p>
          <a:p>
            <a:pPr marL="354965" marR="225425" indent="-354965">
              <a:lnSpc>
                <a:spcPct val="100000"/>
              </a:lnSpc>
              <a:buAutoNum type="arabicPeriod" startAt="6"/>
              <a:tabLst>
                <a:tab pos="354965" algn="l"/>
                <a:tab pos="355600" algn="l"/>
              </a:tabLst>
            </a:pPr>
            <a:r>
              <a:rPr sz="1600" b="1" spc="-20" dirty="0">
                <a:latin typeface="Times New Roman"/>
                <a:cs typeface="Times New Roman"/>
              </a:rPr>
              <a:t>Дать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возможность</a:t>
            </a:r>
            <a:r>
              <a:rPr sz="1600" b="1" spc="3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пользователям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ознакомиться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выставочным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материалом </a:t>
            </a:r>
            <a:r>
              <a:rPr sz="1600" b="1" spc="-38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через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интерактивную</a:t>
            </a:r>
            <a:r>
              <a:rPr sz="1600" b="1" spc="50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медиаплощадку</a:t>
            </a:r>
            <a:r>
              <a:rPr sz="1600" b="1" spc="2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с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целью </a:t>
            </a:r>
            <a:r>
              <a:rPr sz="1600" b="1" spc="-15" dirty="0">
                <a:latin typeface="Times New Roman"/>
                <a:cs typeface="Times New Roman"/>
              </a:rPr>
              <a:t>большего</a:t>
            </a:r>
            <a:r>
              <a:rPr sz="1600" b="1" spc="15" dirty="0">
                <a:latin typeface="Times New Roman"/>
                <a:cs typeface="Times New Roman"/>
              </a:rPr>
              <a:t> </a:t>
            </a:r>
            <a:r>
              <a:rPr sz="1600" b="1" spc="-15" dirty="0">
                <a:latin typeface="Times New Roman"/>
                <a:cs typeface="Times New Roman"/>
              </a:rPr>
              <a:t>охвата</a:t>
            </a:r>
            <a:r>
              <a:rPr sz="1600" b="1" spc="-10" dirty="0">
                <a:latin typeface="Times New Roman"/>
                <a:cs typeface="Times New Roman"/>
              </a:rPr>
              <a:t> </a:t>
            </a:r>
            <a:r>
              <a:rPr sz="1600" b="1" spc="-25" dirty="0">
                <a:latin typeface="Times New Roman"/>
                <a:cs typeface="Times New Roman"/>
              </a:rPr>
              <a:t>аудитории.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92895" y="986027"/>
            <a:ext cx="3264535" cy="4879975"/>
            <a:chOff x="8692895" y="986027"/>
            <a:chExt cx="3264535" cy="487997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92895" y="3514344"/>
              <a:ext cx="3264407" cy="235153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92895" y="986027"/>
              <a:ext cx="3215640" cy="22738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594097" y="6419547"/>
            <a:ext cx="749935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Инновационный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социально-патриотический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проект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«Интерактивная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медиаплощадка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«Хроника</a:t>
            </a:r>
            <a:r>
              <a:rPr sz="1200" spc="2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войны»</a:t>
            </a:r>
            <a:r>
              <a:rPr sz="120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в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рамках</a:t>
            </a:r>
            <a:endParaRPr sz="1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патриотического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воспитания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и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10" dirty="0">
                <a:solidFill>
                  <a:srgbClr val="888888"/>
                </a:solidFill>
                <a:latin typeface="Corbel"/>
                <a:cs typeface="Corbel"/>
              </a:rPr>
              <a:t>профориентации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1539" y="6465650"/>
            <a:ext cx="15684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orbel"/>
                <a:cs typeface="Corbel"/>
              </a:rPr>
              <a:t>6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85113" y="320497"/>
            <a:ext cx="67430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5" dirty="0"/>
              <a:t>Теоретические</a:t>
            </a:r>
            <a:r>
              <a:rPr sz="2200" spc="10" dirty="0"/>
              <a:t> </a:t>
            </a:r>
            <a:r>
              <a:rPr sz="2200" spc="-5" dirty="0"/>
              <a:t>и</a:t>
            </a:r>
            <a:r>
              <a:rPr sz="2200" dirty="0"/>
              <a:t> </a:t>
            </a:r>
            <a:r>
              <a:rPr sz="2200" spc="-10" dirty="0"/>
              <a:t>практические</a:t>
            </a:r>
            <a:r>
              <a:rPr sz="2200" spc="25" dirty="0"/>
              <a:t> </a:t>
            </a:r>
            <a:r>
              <a:rPr sz="2200" spc="-20" dirty="0"/>
              <a:t>методы</a:t>
            </a:r>
            <a:r>
              <a:rPr sz="2200" spc="-5" dirty="0"/>
              <a:t> организации:</a:t>
            </a:r>
            <a:endParaRPr sz="2200"/>
          </a:p>
        </p:txBody>
      </p:sp>
      <p:sp>
        <p:nvSpPr>
          <p:cNvPr id="4" name="object 4"/>
          <p:cNvSpPr txBox="1"/>
          <p:nvPr/>
        </p:nvSpPr>
        <p:spPr>
          <a:xfrm>
            <a:off x="1015390" y="874268"/>
            <a:ext cx="7200265" cy="29800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835"/>
              </a:lnSpc>
              <a:spcBef>
                <a:spcPts val="105"/>
              </a:spcBef>
            </a:pPr>
            <a:r>
              <a:rPr sz="1700" b="1" dirty="0">
                <a:latin typeface="Times New Roman"/>
                <a:cs typeface="Times New Roman"/>
              </a:rPr>
              <a:t>-анализ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литературы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 теме мероприятия;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b="1" spc="-10" dirty="0">
                <a:latin typeface="Times New Roman"/>
                <a:cs typeface="Times New Roman"/>
              </a:rPr>
              <a:t>-знакомство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 </a:t>
            </a:r>
            <a:r>
              <a:rPr sz="1700" b="1" spc="-5" dirty="0">
                <a:latin typeface="Times New Roman"/>
                <a:cs typeface="Times New Roman"/>
              </a:rPr>
              <a:t>историческими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источниками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(газетами);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b="1" spc="-5" dirty="0">
                <a:latin typeface="Times New Roman"/>
                <a:cs typeface="Times New Roman"/>
              </a:rPr>
              <a:t>-сравнительный</a:t>
            </a:r>
            <a:r>
              <a:rPr sz="1700" b="1" spc="-5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анализ;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b="1" spc="-15" dirty="0">
                <a:latin typeface="Times New Roman"/>
                <a:cs typeface="Times New Roman"/>
              </a:rPr>
              <a:t>-метод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частичной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выборки;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b="1" spc="-15" dirty="0">
                <a:latin typeface="Times New Roman"/>
                <a:cs typeface="Times New Roman"/>
              </a:rPr>
              <a:t>-метод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классификации,</a:t>
            </a:r>
            <a:r>
              <a:rPr sz="1700" b="1" spc="-7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сравнения;</a:t>
            </a:r>
            <a:endParaRPr sz="1700">
              <a:latin typeface="Times New Roman"/>
              <a:cs typeface="Times New Roman"/>
            </a:endParaRPr>
          </a:p>
          <a:p>
            <a:pPr marL="137160" indent="-125095" algn="just">
              <a:lnSpc>
                <a:spcPts val="1630"/>
              </a:lnSpc>
              <a:buChar char="-"/>
              <a:tabLst>
                <a:tab pos="13779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метод </a:t>
            </a:r>
            <a:r>
              <a:rPr sz="1700" b="1" dirty="0">
                <a:latin typeface="Times New Roman"/>
                <a:cs typeface="Times New Roman"/>
              </a:rPr>
              <a:t>анализа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текстов;</a:t>
            </a:r>
            <a:endParaRPr sz="17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0000"/>
              </a:lnSpc>
              <a:spcBef>
                <a:spcPts val="200"/>
              </a:spcBef>
              <a:buChar char="-"/>
              <a:tabLst>
                <a:tab pos="13779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метод </a:t>
            </a:r>
            <a:r>
              <a:rPr sz="1700" b="1" spc="-5" dirty="0">
                <a:latin typeface="Times New Roman"/>
                <a:cs typeface="Times New Roman"/>
              </a:rPr>
              <a:t>исторической реконструкции </a:t>
            </a:r>
            <a:r>
              <a:rPr sz="1700" b="1" dirty="0">
                <a:latin typeface="Times New Roman"/>
                <a:cs typeface="Times New Roman"/>
              </a:rPr>
              <a:t>(в </a:t>
            </a:r>
            <a:r>
              <a:rPr sz="1700" b="1" spc="-5" dirty="0">
                <a:latin typeface="Times New Roman"/>
                <a:cs typeface="Times New Roman"/>
              </a:rPr>
              <a:t>нашем </a:t>
            </a:r>
            <a:r>
              <a:rPr sz="1700" b="1" spc="5" dirty="0">
                <a:latin typeface="Times New Roman"/>
                <a:cs typeface="Times New Roman"/>
              </a:rPr>
              <a:t>случае </a:t>
            </a:r>
            <a:r>
              <a:rPr sz="1700" b="1" spc="-10" dirty="0">
                <a:latin typeface="Times New Roman"/>
                <a:cs typeface="Times New Roman"/>
              </a:rPr>
              <a:t>это проводимая </a:t>
            </a:r>
            <a:r>
              <a:rPr sz="1700" b="1" spc="-5" dirty="0">
                <a:latin typeface="Times New Roman"/>
                <a:cs typeface="Times New Roman"/>
              </a:rPr>
              <a:t>по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завершению </a:t>
            </a:r>
            <a:r>
              <a:rPr sz="1700" b="1" spc="-10" dirty="0">
                <a:latin typeface="Times New Roman"/>
                <a:cs typeface="Times New Roman"/>
              </a:rPr>
              <a:t>экскурсии </a:t>
            </a:r>
            <a:r>
              <a:rPr sz="1700" b="1" spc="-5" dirty="0">
                <a:latin typeface="Times New Roman"/>
                <a:cs typeface="Times New Roman"/>
              </a:rPr>
              <a:t>интерактивная </a:t>
            </a:r>
            <a:r>
              <a:rPr sz="1700" b="1" dirty="0">
                <a:latin typeface="Times New Roman"/>
                <a:cs typeface="Times New Roman"/>
              </a:rPr>
              <a:t>беседа, в </a:t>
            </a:r>
            <a:r>
              <a:rPr sz="1700" b="1" spc="-30" dirty="0">
                <a:latin typeface="Times New Roman"/>
                <a:cs typeface="Times New Roman"/>
              </a:rPr>
              <a:t>ходе </a:t>
            </a:r>
            <a:r>
              <a:rPr sz="1700" b="1" spc="-10" dirty="0">
                <a:latin typeface="Times New Roman"/>
                <a:cs typeface="Times New Roman"/>
              </a:rPr>
              <a:t>которой </a:t>
            </a:r>
            <a:r>
              <a:rPr sz="1700" b="1" dirty="0">
                <a:latin typeface="Times New Roman"/>
                <a:cs typeface="Times New Roman"/>
              </a:rPr>
              <a:t>посетители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примеряют на </a:t>
            </a:r>
            <a:r>
              <a:rPr sz="1700" b="1" spc="-10" dirty="0">
                <a:latin typeface="Times New Roman"/>
                <a:cs typeface="Times New Roman"/>
              </a:rPr>
              <a:t>себя роль </a:t>
            </a:r>
            <a:r>
              <a:rPr sz="1700" b="1" spc="-5" dirty="0">
                <a:latin typeface="Times New Roman"/>
                <a:cs typeface="Times New Roman"/>
              </a:rPr>
              <a:t>военных </a:t>
            </a:r>
            <a:r>
              <a:rPr sz="1700" b="1" spc="-10" dirty="0">
                <a:latin typeface="Times New Roman"/>
                <a:cs typeface="Times New Roman"/>
              </a:rPr>
              <a:t>журналистов </a:t>
            </a:r>
            <a:r>
              <a:rPr sz="1700" b="1" dirty="0">
                <a:latin typeface="Times New Roman"/>
                <a:cs typeface="Times New Roman"/>
              </a:rPr>
              <a:t>и </a:t>
            </a:r>
            <a:r>
              <a:rPr sz="1700" b="1" spc="-10" dirty="0">
                <a:latin typeface="Times New Roman"/>
                <a:cs typeface="Times New Roman"/>
              </a:rPr>
              <a:t>выполняют </a:t>
            </a:r>
            <a:r>
              <a:rPr sz="1700" b="1" spc="-5" dirty="0">
                <a:latin typeface="Times New Roman"/>
                <a:cs typeface="Times New Roman"/>
              </a:rPr>
              <a:t>творческие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задания);</a:t>
            </a:r>
            <a:endParaRPr sz="1700">
              <a:latin typeface="Times New Roman"/>
              <a:cs typeface="Times New Roman"/>
            </a:endParaRPr>
          </a:p>
          <a:p>
            <a:pPr marL="137160" indent="-125095">
              <a:lnSpc>
                <a:spcPts val="1430"/>
              </a:lnSpc>
              <a:buChar char="-"/>
              <a:tabLst>
                <a:tab pos="13779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метод </a:t>
            </a:r>
            <a:r>
              <a:rPr sz="1700" b="1" spc="-5" dirty="0">
                <a:latin typeface="Times New Roman"/>
                <a:cs typeface="Times New Roman"/>
              </a:rPr>
              <a:t>диагностической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беседы;</a:t>
            </a:r>
            <a:endParaRPr sz="1700">
              <a:latin typeface="Times New Roman"/>
              <a:cs typeface="Times New Roman"/>
            </a:endParaRPr>
          </a:p>
          <a:p>
            <a:pPr marL="137160" indent="-125095">
              <a:lnSpc>
                <a:spcPts val="1630"/>
              </a:lnSpc>
              <a:buChar char="-"/>
              <a:tabLst>
                <a:tab pos="13779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метод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опроса;</a:t>
            </a:r>
            <a:endParaRPr sz="1700">
              <a:latin typeface="Times New Roman"/>
              <a:cs typeface="Times New Roman"/>
            </a:endParaRPr>
          </a:p>
          <a:p>
            <a:pPr marL="137160" indent="-125095">
              <a:lnSpc>
                <a:spcPts val="1630"/>
              </a:lnSpc>
              <a:buChar char="-"/>
              <a:tabLst>
                <a:tab pos="13779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метод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анкетирования;</a:t>
            </a:r>
            <a:endParaRPr sz="1700">
              <a:latin typeface="Times New Roman"/>
              <a:cs typeface="Times New Roman"/>
            </a:endParaRPr>
          </a:p>
          <a:p>
            <a:pPr marL="137160" indent="-125095">
              <a:lnSpc>
                <a:spcPts val="1835"/>
              </a:lnSpc>
              <a:buChar char="-"/>
              <a:tabLst>
                <a:tab pos="137795" algn="l"/>
              </a:tabLst>
            </a:pPr>
            <a:r>
              <a:rPr sz="1700" b="1" spc="-15" dirty="0">
                <a:latin typeface="Times New Roman"/>
                <a:cs typeface="Times New Roman"/>
              </a:rPr>
              <a:t>метод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рефлексии.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05839" y="992124"/>
            <a:ext cx="11026140" cy="5364480"/>
            <a:chOff x="1005839" y="992124"/>
            <a:chExt cx="11026140" cy="53644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7427" y="992124"/>
              <a:ext cx="3654552" cy="48737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5839" y="4242816"/>
              <a:ext cx="2804160" cy="21137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93463" y="3221736"/>
              <a:ext cx="4000499" cy="295656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541011" y="6419547"/>
            <a:ext cx="749935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Инновационный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социально-патриотический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проект</a:t>
            </a:r>
            <a:r>
              <a:rPr sz="1200" spc="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«Интерактивная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медиаплощадка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«Хроника</a:t>
            </a:r>
            <a:r>
              <a:rPr sz="1200" spc="2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войны»</a:t>
            </a:r>
            <a:r>
              <a:rPr sz="1200" spc="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в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рамках</a:t>
            </a:r>
            <a:endParaRPr sz="12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патриотического</a:t>
            </a:r>
            <a:r>
              <a:rPr sz="1200" spc="-1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воспитания</a:t>
            </a:r>
            <a:r>
              <a:rPr sz="1200" spc="-20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dirty="0">
                <a:solidFill>
                  <a:srgbClr val="888888"/>
                </a:solidFill>
                <a:latin typeface="Corbel"/>
                <a:cs typeface="Corbel"/>
              </a:rPr>
              <a:t>и</a:t>
            </a:r>
            <a:r>
              <a:rPr sz="1200" spc="-15" dirty="0">
                <a:solidFill>
                  <a:srgbClr val="888888"/>
                </a:solidFill>
                <a:latin typeface="Corbel"/>
                <a:cs typeface="Corbel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orbel"/>
                <a:cs typeface="Corbel"/>
              </a:rPr>
              <a:t>профориентации»</a:t>
            </a:r>
            <a:endParaRPr sz="12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1539" y="6465650"/>
            <a:ext cx="14160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orbel"/>
                <a:cs typeface="Corbel"/>
              </a:rPr>
              <a:t>7</a:t>
            </a:fld>
            <a:endParaRPr sz="1200">
              <a:latin typeface="Corbel"/>
              <a:cs typeface="Corbe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735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Механизм</a:t>
            </a:r>
            <a:r>
              <a:rPr spc="-105" dirty="0"/>
              <a:t> </a:t>
            </a:r>
            <a:r>
              <a:rPr dirty="0"/>
              <a:t>реализации: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5390" y="339039"/>
            <a:ext cx="10632440" cy="4126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algn="ctr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Подготовительный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этап:</a:t>
            </a:r>
            <a:endParaRPr sz="2400">
              <a:latin typeface="Times New Roman"/>
              <a:cs typeface="Times New Roman"/>
            </a:endParaRPr>
          </a:p>
          <a:p>
            <a:pPr marL="228600" indent="-216535">
              <a:lnSpc>
                <a:spcPts val="1835"/>
              </a:lnSpc>
              <a:spcBef>
                <a:spcPts val="1255"/>
              </a:spcBef>
              <a:buAutoNum type="arabicPeriod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Изучение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анализ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особенностей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прессы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военной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прессы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1941-1945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70" dirty="0">
                <a:latin typeface="Times New Roman"/>
                <a:cs typeface="Times New Roman"/>
              </a:rPr>
              <a:t>гг.</a:t>
            </a:r>
            <a:r>
              <a:rPr sz="1700" b="1" spc="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интернет-источниках.</a:t>
            </a:r>
            <a:endParaRPr sz="1700">
              <a:latin typeface="Times New Roman"/>
              <a:cs typeface="Times New Roman"/>
            </a:endParaRPr>
          </a:p>
          <a:p>
            <a:pPr marL="12700" marR="492759">
              <a:lnSpc>
                <a:spcPts val="1630"/>
              </a:lnSpc>
              <a:spcBef>
                <a:spcPts val="190"/>
              </a:spcBef>
              <a:buAutoNum type="arabicPeriod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Приобретение </a:t>
            </a:r>
            <a:r>
              <a:rPr sz="1700" b="1" spc="-10" dirty="0">
                <a:latin typeface="Times New Roman"/>
                <a:cs typeface="Times New Roman"/>
              </a:rPr>
              <a:t>подлинных экземпляров </a:t>
            </a:r>
            <a:r>
              <a:rPr sz="1700" b="1" spc="-15" dirty="0">
                <a:latin typeface="Times New Roman"/>
                <a:cs typeface="Times New Roman"/>
              </a:rPr>
              <a:t>печатных </a:t>
            </a:r>
            <a:r>
              <a:rPr sz="1700" b="1" spc="-5" dirty="0">
                <a:latin typeface="Times New Roman"/>
                <a:cs typeface="Times New Roman"/>
              </a:rPr>
              <a:t>изданий </a:t>
            </a:r>
            <a:r>
              <a:rPr sz="1700" b="1" spc="-10" dirty="0">
                <a:latin typeface="Times New Roman"/>
                <a:cs typeface="Times New Roman"/>
              </a:rPr>
              <a:t>периода </a:t>
            </a:r>
            <a:r>
              <a:rPr sz="1700" b="1" spc="-5" dirty="0">
                <a:latin typeface="Times New Roman"/>
                <a:cs typeface="Times New Roman"/>
              </a:rPr>
              <a:t>Великой Отечественной </a:t>
            </a:r>
            <a:r>
              <a:rPr sz="1700" b="1" dirty="0">
                <a:latin typeface="Times New Roman"/>
                <a:cs typeface="Times New Roman"/>
              </a:rPr>
              <a:t>войны 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(«Вечерняя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Москва»,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«Московский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большевик»,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«Звезда»,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«Красная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Звезда», «Ленинградская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правда»)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ts val="1445"/>
              </a:lnSpc>
              <a:buAutoNum type="arabicPeriod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Изучение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анализ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работы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издательств: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«Вечерняя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Москва»,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«Московский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большевик»,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«Звезда»,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b="1" dirty="0">
                <a:latin typeface="Times New Roman"/>
                <a:cs typeface="Times New Roman"/>
              </a:rPr>
              <a:t>«Красная</a:t>
            </a:r>
            <a:r>
              <a:rPr sz="1700" b="1" spc="-5" dirty="0">
                <a:latin typeface="Times New Roman"/>
                <a:cs typeface="Times New Roman"/>
              </a:rPr>
              <a:t> звезда», «Ленинградская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правда»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особенности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их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работы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30" dirty="0">
                <a:latin typeface="Times New Roman"/>
                <a:cs typeface="Times New Roman"/>
              </a:rPr>
              <a:t>годы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Великой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Отечественной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войны.</a:t>
            </a:r>
            <a:endParaRPr sz="1700">
              <a:latin typeface="Times New Roman"/>
              <a:cs typeface="Times New Roman"/>
            </a:endParaRPr>
          </a:p>
          <a:p>
            <a:pPr marL="229235" indent="-217170">
              <a:lnSpc>
                <a:spcPts val="1635"/>
              </a:lnSpc>
              <a:buAutoNum type="arabicPeriod" startAt="4"/>
              <a:tabLst>
                <a:tab pos="229870" algn="l"/>
              </a:tabLst>
            </a:pPr>
            <a:r>
              <a:rPr sz="1700" b="1" spc="-10" dirty="0">
                <a:latin typeface="Times New Roman"/>
                <a:cs typeface="Times New Roman"/>
              </a:rPr>
              <a:t>Проведение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анализа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содержания</a:t>
            </a:r>
            <a:r>
              <a:rPr sz="1700" b="1" spc="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подлинных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номеров</a:t>
            </a:r>
            <a:r>
              <a:rPr sz="1700" b="1" dirty="0">
                <a:latin typeface="Times New Roman"/>
                <a:cs typeface="Times New Roman"/>
              </a:rPr>
              <a:t> газет: </a:t>
            </a:r>
            <a:r>
              <a:rPr sz="1700" b="1" spc="-5" dirty="0">
                <a:latin typeface="Times New Roman"/>
                <a:cs typeface="Times New Roman"/>
              </a:rPr>
              <a:t>«Вечерняя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Москва»,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«Московский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5"/>
              </a:lnSpc>
            </a:pPr>
            <a:r>
              <a:rPr sz="1700" b="1" spc="-10" dirty="0">
                <a:latin typeface="Times New Roman"/>
                <a:cs typeface="Times New Roman"/>
              </a:rPr>
              <a:t>большевик»,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«Звезда»,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«Красная</a:t>
            </a:r>
            <a:r>
              <a:rPr sz="1700" b="1" spc="-5" dirty="0">
                <a:latin typeface="Times New Roman"/>
                <a:cs typeface="Times New Roman"/>
              </a:rPr>
              <a:t> звезда»,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«Ленинградская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правда»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военного периода.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ts val="1630"/>
              </a:lnSpc>
              <a:buAutoNum type="arabicPeriod" startAt="5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Ознакомление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</a:t>
            </a:r>
            <a:r>
              <a:rPr sz="1700" b="1" spc="-5" dirty="0">
                <a:latin typeface="Times New Roman"/>
                <a:cs typeface="Times New Roman"/>
              </a:rPr>
              <a:t> электронными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копиями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довоенных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и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поствоенных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номеров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газет:</a:t>
            </a:r>
            <a:r>
              <a:rPr sz="1700" b="1" spc="-5" dirty="0">
                <a:latin typeface="Times New Roman"/>
                <a:cs typeface="Times New Roman"/>
              </a:rPr>
              <a:t> «Вечерняя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Москва»,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sz="1700" b="1" spc="-10" dirty="0">
                <a:latin typeface="Times New Roman"/>
                <a:cs typeface="Times New Roman"/>
              </a:rPr>
              <a:t>«Московский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большевик»,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«Звезда»,</a:t>
            </a:r>
            <a:r>
              <a:rPr sz="1700" b="1" dirty="0">
                <a:latin typeface="Times New Roman"/>
                <a:cs typeface="Times New Roman"/>
              </a:rPr>
              <a:t> «Красная </a:t>
            </a:r>
            <a:r>
              <a:rPr sz="1700" b="1" spc="-5" dirty="0">
                <a:latin typeface="Times New Roman"/>
                <a:cs typeface="Times New Roman"/>
              </a:rPr>
              <a:t>звезда»,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«Ленинградская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правда».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ts val="1630"/>
              </a:lnSpc>
              <a:buAutoNum type="arabicPeriod" startAt="6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Создание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передвижной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выставки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«Летопись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Победы»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 </a:t>
            </a:r>
            <a:r>
              <a:rPr sz="1700" b="1" spc="-10" dirty="0">
                <a:latin typeface="Times New Roman"/>
                <a:cs typeface="Times New Roman"/>
              </a:rPr>
              <a:t>подлинным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выставочным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материалом.</a:t>
            </a:r>
            <a:endParaRPr sz="1700">
              <a:latin typeface="Times New Roman"/>
              <a:cs typeface="Times New Roman"/>
            </a:endParaRPr>
          </a:p>
          <a:p>
            <a:pPr marL="228600" indent="-216535">
              <a:lnSpc>
                <a:spcPts val="1630"/>
              </a:lnSpc>
              <a:buAutoNum type="arabicPeriod" startAt="6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Составление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экскурсионной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программы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согласно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получено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информации.</a:t>
            </a:r>
            <a:endParaRPr sz="1700">
              <a:latin typeface="Times New Roman"/>
              <a:cs typeface="Times New Roman"/>
            </a:endParaRPr>
          </a:p>
          <a:p>
            <a:pPr marL="12700" marR="320040">
              <a:lnSpc>
                <a:spcPts val="1630"/>
              </a:lnSpc>
              <a:spcBef>
                <a:spcPts val="195"/>
              </a:spcBef>
              <a:buAutoNum type="arabicPeriod" startAt="6"/>
              <a:tabLst>
                <a:tab pos="22923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Составление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плана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интерактивной</a:t>
            </a:r>
            <a:r>
              <a:rPr sz="1700" b="1" spc="-5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беседы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целью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закрепления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знаний,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полученных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spc="-30" dirty="0">
                <a:latin typeface="Times New Roman"/>
                <a:cs typeface="Times New Roman"/>
              </a:rPr>
              <a:t>ходе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экскурсии, </a:t>
            </a:r>
            <a:r>
              <a:rPr sz="1700" b="1" spc="-409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посредством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творческого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практикума.</a:t>
            </a:r>
            <a:endParaRPr sz="1700">
              <a:latin typeface="Times New Roman"/>
              <a:cs typeface="Times New Roman"/>
            </a:endParaRPr>
          </a:p>
          <a:p>
            <a:pPr marL="229235" indent="-217170">
              <a:lnSpc>
                <a:spcPts val="1445"/>
              </a:lnSpc>
              <a:buAutoNum type="arabicPeriod" startAt="6"/>
              <a:tabLst>
                <a:tab pos="229870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Составление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творческих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заданий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для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практикума,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проводимого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15" dirty="0">
                <a:latin typeface="Times New Roman"/>
                <a:cs typeface="Times New Roman"/>
              </a:rPr>
              <a:t> </a:t>
            </a:r>
            <a:r>
              <a:rPr sz="1700" b="1" spc="-30" dirty="0">
                <a:latin typeface="Times New Roman"/>
                <a:cs typeface="Times New Roman"/>
              </a:rPr>
              <a:t>ходе</a:t>
            </a:r>
            <a:r>
              <a:rPr sz="1700" b="1" spc="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интерактивной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беседы.</a:t>
            </a:r>
            <a:endParaRPr sz="1700">
              <a:latin typeface="Times New Roman"/>
              <a:cs typeface="Times New Roman"/>
            </a:endParaRPr>
          </a:p>
          <a:p>
            <a:pPr marL="335280" indent="-323215">
              <a:lnSpc>
                <a:spcPts val="1635"/>
              </a:lnSpc>
              <a:buAutoNum type="arabicPeriod" startAt="6"/>
              <a:tabLst>
                <a:tab pos="33591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Встречи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членами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научного</a:t>
            </a:r>
            <a:r>
              <a:rPr sz="1700" b="1" spc="-3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сообщества,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журналистами,</a:t>
            </a:r>
            <a:r>
              <a:rPr sz="1700" b="1" spc="-40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писателями.</a:t>
            </a:r>
            <a:endParaRPr sz="1700">
              <a:latin typeface="Times New Roman"/>
              <a:cs typeface="Times New Roman"/>
            </a:endParaRPr>
          </a:p>
          <a:p>
            <a:pPr marL="324485" indent="-312420">
              <a:lnSpc>
                <a:spcPts val="1630"/>
              </a:lnSpc>
              <a:buAutoNum type="arabicPeriod" startAt="6"/>
              <a:tabLst>
                <a:tab pos="325120" algn="l"/>
              </a:tabLst>
            </a:pPr>
            <a:r>
              <a:rPr sz="1700" b="1" dirty="0">
                <a:latin typeface="Times New Roman"/>
                <a:cs typeface="Times New Roman"/>
              </a:rPr>
              <a:t>Перенос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в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цифровой</a:t>
            </a:r>
            <a:r>
              <a:rPr sz="1700" b="1" dirty="0">
                <a:latin typeface="Times New Roman"/>
                <a:cs typeface="Times New Roman"/>
              </a:rPr>
              <a:t> </a:t>
            </a:r>
            <a:r>
              <a:rPr sz="1700" b="1" spc="-20" dirty="0">
                <a:latin typeface="Times New Roman"/>
                <a:cs typeface="Times New Roman"/>
              </a:rPr>
              <a:t>формат</a:t>
            </a:r>
            <a:r>
              <a:rPr sz="1700" b="1" spc="30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подлинных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экземпляров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прессы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военных</a:t>
            </a:r>
            <a:r>
              <a:rPr sz="1700" b="1" spc="-15" dirty="0">
                <a:latin typeface="Times New Roman"/>
                <a:cs typeface="Times New Roman"/>
              </a:rPr>
              <a:t> </a:t>
            </a:r>
            <a:r>
              <a:rPr sz="1700" b="1" spc="-35" dirty="0">
                <a:latin typeface="Times New Roman"/>
                <a:cs typeface="Times New Roman"/>
              </a:rPr>
              <a:t>лет.</a:t>
            </a:r>
            <a:endParaRPr sz="1700">
              <a:latin typeface="Times New Roman"/>
              <a:cs typeface="Times New Roman"/>
            </a:endParaRPr>
          </a:p>
          <a:p>
            <a:pPr marL="335280" indent="-323215">
              <a:lnSpc>
                <a:spcPts val="1835"/>
              </a:lnSpc>
              <a:buAutoNum type="arabicPeriod" startAt="6"/>
              <a:tabLst>
                <a:tab pos="335915" algn="l"/>
              </a:tabLst>
            </a:pPr>
            <a:r>
              <a:rPr sz="1700" b="1" spc="-5" dirty="0">
                <a:latin typeface="Times New Roman"/>
                <a:cs typeface="Times New Roman"/>
              </a:rPr>
              <a:t>Создание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интерактивной</a:t>
            </a:r>
            <a:r>
              <a:rPr sz="1700" b="1" spc="-4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медиаплощадки</a:t>
            </a:r>
            <a:r>
              <a:rPr sz="1700" b="1" spc="-35" dirty="0">
                <a:latin typeface="Times New Roman"/>
                <a:cs typeface="Times New Roman"/>
              </a:rPr>
              <a:t> </a:t>
            </a:r>
            <a:r>
              <a:rPr sz="1700" b="1" spc="-5" dirty="0">
                <a:latin typeface="Times New Roman"/>
                <a:cs typeface="Times New Roman"/>
              </a:rPr>
              <a:t>на</a:t>
            </a:r>
            <a:r>
              <a:rPr sz="1700" b="1" spc="1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платформе</a:t>
            </a:r>
            <a:r>
              <a:rPr sz="1700" b="1" spc="5" dirty="0">
                <a:latin typeface="Times New Roman"/>
                <a:cs typeface="Times New Roman"/>
              </a:rPr>
              <a:t> сети</a:t>
            </a:r>
            <a:r>
              <a:rPr sz="1700" b="1" spc="-20" dirty="0">
                <a:latin typeface="Times New Roman"/>
                <a:cs typeface="Times New Roman"/>
              </a:rPr>
              <a:t> </a:t>
            </a:r>
            <a:r>
              <a:rPr sz="1700" b="1" spc="-15" dirty="0">
                <a:latin typeface="Times New Roman"/>
                <a:cs typeface="Times New Roman"/>
              </a:rPr>
              <a:t>Интернет.</a:t>
            </a:r>
            <a:endParaRPr sz="170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249680" y="4544567"/>
            <a:ext cx="10768965" cy="2176780"/>
            <a:chOff x="1249680" y="4544567"/>
            <a:chExt cx="10768965" cy="217678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9680" y="4590287"/>
              <a:ext cx="3029712" cy="2130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2395" y="4544567"/>
              <a:ext cx="2869692" cy="186080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95844" y="4579619"/>
              <a:ext cx="4122420" cy="1859280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030710" cy="3599815"/>
            <a:chOff x="0" y="0"/>
            <a:chExt cx="12030710" cy="3599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95571" y="124968"/>
              <a:ext cx="4479035" cy="33604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5860" y="981455"/>
              <a:ext cx="3244596" cy="2618232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0" y="0"/>
            <a:ext cx="4299585" cy="6858000"/>
            <a:chOff x="0" y="0"/>
            <a:chExt cx="4299585" cy="685800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35735" cy="68579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7740" y="112776"/>
              <a:ext cx="3116580" cy="335737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8095" y="3703320"/>
              <a:ext cx="3531108" cy="2961132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442459" y="3677411"/>
            <a:ext cx="3520440" cy="264109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90916" y="3677411"/>
            <a:ext cx="3992879" cy="264109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3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pc="-5" dirty="0"/>
              <a:t>Инновационный</a:t>
            </a:r>
            <a:r>
              <a:rPr spc="15" dirty="0"/>
              <a:t> </a:t>
            </a:r>
            <a:r>
              <a:rPr spc="-5" dirty="0"/>
              <a:t>социально-патриотический</a:t>
            </a:r>
            <a:r>
              <a:rPr spc="15" dirty="0"/>
              <a:t> </a:t>
            </a:r>
            <a:r>
              <a:rPr spc="-5" dirty="0"/>
              <a:t>проект</a:t>
            </a:r>
            <a:r>
              <a:rPr spc="15" dirty="0"/>
              <a:t> </a:t>
            </a:r>
            <a:r>
              <a:rPr spc="-5" dirty="0"/>
              <a:t>«Интерактивная</a:t>
            </a:r>
            <a:r>
              <a:rPr dirty="0"/>
              <a:t> </a:t>
            </a:r>
            <a:r>
              <a:rPr spc="-5" dirty="0"/>
              <a:t>медиаплощадка</a:t>
            </a:r>
            <a:r>
              <a:rPr dirty="0"/>
              <a:t> </a:t>
            </a:r>
            <a:r>
              <a:rPr spc="-5" dirty="0"/>
              <a:t>«Хроника</a:t>
            </a:r>
            <a:r>
              <a:rPr spc="25" dirty="0"/>
              <a:t> </a:t>
            </a:r>
            <a:r>
              <a:rPr spc="-5" dirty="0"/>
              <a:t>войны»</a:t>
            </a:r>
            <a:r>
              <a:rPr spc="20" dirty="0"/>
              <a:t> </a:t>
            </a:r>
            <a:r>
              <a:rPr dirty="0"/>
              <a:t>в </a:t>
            </a:r>
            <a:r>
              <a:rPr spc="-5" dirty="0"/>
              <a:t>рамках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патриотического</a:t>
            </a:r>
            <a:r>
              <a:rPr dirty="0"/>
              <a:t> </a:t>
            </a:r>
            <a:r>
              <a:rPr spc="-5" dirty="0"/>
              <a:t>воспитания </a:t>
            </a:r>
            <a:r>
              <a:rPr dirty="0"/>
              <a:t>и</a:t>
            </a:r>
            <a:r>
              <a:rPr spc="-5" dirty="0"/>
              <a:t> </a:t>
            </a:r>
            <a:r>
              <a:rPr spc="-10" dirty="0"/>
              <a:t>профориентации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1765</Words>
  <Application>Microsoft Office PowerPoint</Application>
  <PresentationFormat>Широкоэкранный</PresentationFormat>
  <Paragraphs>183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Corbel</vt:lpstr>
      <vt:lpstr>Times New Roman</vt:lpstr>
      <vt:lpstr>Office Theme</vt:lpstr>
      <vt:lpstr>Презентация PowerPoint</vt:lpstr>
      <vt:lpstr>1. Р.С. Буре «Социально-нравственное воспитание дошкольников» (2015).</vt:lpstr>
      <vt:lpstr>АКТУАЛЬНОСТЬ:</vt:lpstr>
      <vt:lpstr>Презентация PowerPoint</vt:lpstr>
      <vt:lpstr>Цель проекта:</vt:lpstr>
      <vt:lpstr>Презентация PowerPoint</vt:lpstr>
      <vt:lpstr>Теоретические и практические методы организации:</vt:lpstr>
      <vt:lpstr>Механизм реализации:</vt:lpstr>
      <vt:lpstr>Презентация PowerPoint</vt:lpstr>
      <vt:lpstr>Презентация PowerPoint</vt:lpstr>
      <vt:lpstr>Основной этап:</vt:lpstr>
      <vt:lpstr>Планируемые результаты:</vt:lpstr>
      <vt:lpstr>Рекомендации:</vt:lpstr>
      <vt:lpstr>Презентация PowerPoint</vt:lpstr>
      <vt:lpstr>ЗАКЛЮЧЕНИЕ:</vt:lpstr>
      <vt:lpstr>ЗАКЛЮЧЕНИЕ:</vt:lpstr>
      <vt:lpstr>Презентация PowerPoint</vt:lpstr>
      <vt:lpstr>ЗАКЛЮЧЕНИЕ: При поддержке Минобрнауки России в рамках постконкурсного  сопровождения наша медиаплощадка также представлена на пяти  межрегиональных встречах ассоциации выпускников Конкурса</vt:lpstr>
      <vt:lpstr>Благодарим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</cp:revision>
  <dcterms:created xsi:type="dcterms:W3CDTF">2022-09-28T18:18:03Z</dcterms:created>
  <dcterms:modified xsi:type="dcterms:W3CDTF">2023-09-22T08:51:08Z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2022-09-28T00:00:00Z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2022-09-28T00:00:00Z</vt:filetime>
  </property>
</Properties>
</file>